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444" r:id="rId2"/>
    <p:sldId id="445" r:id="rId3"/>
    <p:sldId id="446" r:id="rId4"/>
    <p:sldId id="447" r:id="rId5"/>
    <p:sldId id="359" r:id="rId6"/>
    <p:sldId id="448" r:id="rId7"/>
    <p:sldId id="449" r:id="rId8"/>
    <p:sldId id="334" r:id="rId9"/>
    <p:sldId id="361" r:id="rId10"/>
    <p:sldId id="450" r:id="rId11"/>
    <p:sldId id="451" r:id="rId12"/>
    <p:sldId id="364" r:id="rId13"/>
    <p:sldId id="463" r:id="rId14"/>
    <p:sldId id="375" r:id="rId15"/>
    <p:sldId id="464" r:id="rId16"/>
    <p:sldId id="465" r:id="rId17"/>
    <p:sldId id="466" r:id="rId18"/>
    <p:sldId id="467" r:id="rId19"/>
    <p:sldId id="373" r:id="rId20"/>
    <p:sldId id="370" r:id="rId21"/>
    <p:sldId id="371" r:id="rId22"/>
    <p:sldId id="459" r:id="rId23"/>
    <p:sldId id="468" r:id="rId24"/>
    <p:sldId id="453" r:id="rId25"/>
    <p:sldId id="469" r:id="rId26"/>
    <p:sldId id="462" r:id="rId27"/>
    <p:sldId id="470" r:id="rId28"/>
    <p:sldId id="377" r:id="rId29"/>
    <p:sldId id="378" r:id="rId30"/>
    <p:sldId id="456" r:id="rId31"/>
    <p:sldId id="379" r:id="rId32"/>
    <p:sldId id="471" r:id="rId33"/>
    <p:sldId id="472" r:id="rId34"/>
    <p:sldId id="473" r:id="rId35"/>
    <p:sldId id="474" r:id="rId36"/>
    <p:sldId id="475" r:id="rId37"/>
    <p:sldId id="476" r:id="rId38"/>
    <p:sldId id="477" r:id="rId39"/>
    <p:sldId id="461" r:id="rId40"/>
    <p:sldId id="478" r:id="rId41"/>
    <p:sldId id="479" r:id="rId42"/>
    <p:sldId id="480" r:id="rId43"/>
    <p:sldId id="481" r:id="rId44"/>
    <p:sldId id="440" r:id="rId45"/>
    <p:sldId id="482" r:id="rId46"/>
    <p:sldId id="483" r:id="rId47"/>
    <p:sldId id="484" r:id="rId48"/>
    <p:sldId id="443" r:id="rId49"/>
    <p:sldId id="485" r:id="rId50"/>
    <p:sldId id="486" r:id="rId51"/>
    <p:sldId id="487" r:id="rId52"/>
    <p:sldId id="488" r:id="rId53"/>
    <p:sldId id="405" r:id="rId54"/>
    <p:sldId id="407" r:id="rId55"/>
    <p:sldId id="489" r:id="rId56"/>
    <p:sldId id="406" r:id="rId57"/>
    <p:sldId id="411" r:id="rId58"/>
    <p:sldId id="490" r:id="rId59"/>
    <p:sldId id="491" r:id="rId60"/>
    <p:sldId id="492" r:id="rId61"/>
    <p:sldId id="412" r:id="rId62"/>
    <p:sldId id="493" r:id="rId63"/>
    <p:sldId id="49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417" y="6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2DC10-BC87-4471-B69D-133B2E95094D}" type="datetimeFigureOut">
              <a:rPr lang="en-US" smtClean="0"/>
              <a:t>11/27/2019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FE41B-A6BB-44FA-AA7C-004F53476FBE}" type="slidenum">
              <a:rPr lang="en-US" smtClean="0"/>
              <a:t>‹#›</a:t>
            </a:fld>
            <a:endParaRPr lang="en-US"/>
          </a:p>
        </p:txBody>
      </p:sp>
    </p:spTree>
    <p:extLst>
      <p:ext uri="{BB962C8B-B14F-4D97-AF65-F5344CB8AC3E}">
        <p14:creationId xmlns:p14="http://schemas.microsoft.com/office/powerpoint/2010/main" val="402713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371600" y="1143000"/>
            <a:ext cx="4114800" cy="3086100"/>
          </a:xfrm>
          <a:prstGeom prst="rect">
            <a:avLst/>
          </a:prstGeom>
          <a:ln/>
        </p:spPr>
      </p:sp>
      <p:sp>
        <p:nvSpPr>
          <p:cNvPr id="33795"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This presentation is</a:t>
            </a:r>
            <a:r>
              <a:rPr lang="en-US" altLang="en-US" b="1" baseline="0" dirty="0"/>
              <a:t> designed for Instructors to develop Quality Review training to meet the needs of their various volunteers. The are far more slides than would be needed for certain volunteer groups. For example the first section may be useful for all volunteers***, including some Client Facilitators. Many districts conduct comprehensive training for Designated Quality Reviewers so perhaps the entire presentation could be adapted for that training.</a:t>
            </a:r>
          </a:p>
          <a:p>
            <a:pPr>
              <a:buNone/>
            </a:pPr>
            <a:endParaRPr lang="en-US" altLang="en-US" b="1" baseline="0" dirty="0"/>
          </a:p>
        </p:txBody>
      </p:sp>
      <p:sp>
        <p:nvSpPr>
          <p:cNvPr id="33796"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6314CC95-9292-4B43-AEFF-CEC9081FF8D7}" type="slidenum">
              <a:rPr lang="en-US" altLang="en-US" sz="1200">
                <a:solidFill>
                  <a:schemeClr val="tx1"/>
                </a:solidFill>
                <a:cs typeface="Calibri" panose="020F0502020204030204" pitchFamily="34" charset="0"/>
              </a:rPr>
              <a:pPr/>
              <a:t>1</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3357817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10</a:t>
            </a:fld>
            <a:endParaRPr lang="en-US" altLang="en-US" dirty="0"/>
          </a:p>
        </p:txBody>
      </p:sp>
    </p:spTree>
    <p:extLst>
      <p:ext uri="{BB962C8B-B14F-4D97-AF65-F5344CB8AC3E}">
        <p14:creationId xmlns:p14="http://schemas.microsoft.com/office/powerpoint/2010/main" val="208087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11</a:t>
            </a:fld>
            <a:endParaRPr lang="en-US"/>
          </a:p>
        </p:txBody>
      </p:sp>
    </p:spTree>
    <p:extLst>
      <p:ext uri="{BB962C8B-B14F-4D97-AF65-F5344CB8AC3E}">
        <p14:creationId xmlns:p14="http://schemas.microsoft.com/office/powerpoint/2010/main" val="90571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12</a:t>
            </a:fld>
            <a:endParaRPr lang="en-US"/>
          </a:p>
        </p:txBody>
      </p:sp>
    </p:spTree>
    <p:extLst>
      <p:ext uri="{BB962C8B-B14F-4D97-AF65-F5344CB8AC3E}">
        <p14:creationId xmlns:p14="http://schemas.microsoft.com/office/powerpoint/2010/main" val="181190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13</a:t>
            </a:fld>
            <a:endParaRPr lang="en-US" altLang="en-US" dirty="0"/>
          </a:p>
        </p:txBody>
      </p:sp>
    </p:spTree>
    <p:extLst>
      <p:ext uri="{BB962C8B-B14F-4D97-AF65-F5344CB8AC3E}">
        <p14:creationId xmlns:p14="http://schemas.microsoft.com/office/powerpoint/2010/main" val="173568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371600" y="1143000"/>
            <a:ext cx="4114800" cy="3086100"/>
          </a:xfrm>
          <a:prstGeom prst="rect">
            <a:avLst/>
          </a:prstGeom>
          <a:ln/>
        </p:spPr>
      </p:sp>
      <p:sp>
        <p:nvSpPr>
          <p:cNvPr id="38915"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 Quality Reviewer should make corrections on the Intake Form if there are any noted during the QR interview</a:t>
            </a:r>
          </a:p>
        </p:txBody>
      </p:sp>
      <p:sp>
        <p:nvSpPr>
          <p:cNvPr id="38916"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84C26E84-4194-4C43-AEBA-91975CD86BB6}" type="slidenum">
              <a:rPr lang="en-US" altLang="en-US" sz="1200">
                <a:solidFill>
                  <a:schemeClr val="tx1"/>
                </a:solidFill>
                <a:cs typeface="Calibri" panose="020F0502020204030204" pitchFamily="34" charset="0"/>
              </a:rPr>
              <a:pPr/>
              <a:t>14</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330541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15</a:t>
            </a:fld>
            <a:endParaRPr lang="en-US" altLang="en-US" dirty="0"/>
          </a:p>
        </p:txBody>
      </p:sp>
    </p:spTree>
    <p:extLst>
      <p:ext uri="{BB962C8B-B14F-4D97-AF65-F5344CB8AC3E}">
        <p14:creationId xmlns:p14="http://schemas.microsoft.com/office/powerpoint/2010/main" val="3189059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Introduce</a:t>
            </a:r>
            <a:r>
              <a:rPr lang="en-US" b="1" baseline="0" dirty="0"/>
              <a:t> yourself and explain the quality review process to taxpayer</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16</a:t>
            </a:fld>
            <a:endParaRPr lang="en-US" dirty="0"/>
          </a:p>
        </p:txBody>
      </p:sp>
    </p:spTree>
    <p:extLst>
      <p:ext uri="{BB962C8B-B14F-4D97-AF65-F5344CB8AC3E}">
        <p14:creationId xmlns:p14="http://schemas.microsoft.com/office/powerpoint/2010/main" val="114994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Have note pad available to take notes on specific items to check like capital loss carryover</a:t>
            </a:r>
            <a:r>
              <a:rPr lang="en-US" dirty="0"/>
              <a:t>.</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17</a:t>
            </a:fld>
            <a:endParaRPr lang="en-US" dirty="0"/>
          </a:p>
        </p:txBody>
      </p:sp>
    </p:spTree>
    <p:extLst>
      <p:ext uri="{BB962C8B-B14F-4D97-AF65-F5344CB8AC3E}">
        <p14:creationId xmlns:p14="http://schemas.microsoft.com/office/powerpoint/2010/main" val="173965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r>
              <a:rPr lang="en-US" dirty="0"/>
              <a:t>Instructor</a:t>
            </a:r>
            <a:r>
              <a:rPr lang="en-US" baseline="0" dirty="0"/>
              <a:t> should ask learners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18</a:t>
            </a:fld>
            <a:endParaRPr lang="en-US" altLang="en-US" dirty="0"/>
          </a:p>
        </p:txBody>
      </p:sp>
    </p:spTree>
    <p:extLst>
      <p:ext uri="{BB962C8B-B14F-4D97-AF65-F5344CB8AC3E}">
        <p14:creationId xmlns:p14="http://schemas.microsoft.com/office/powerpoint/2010/main" val="162178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19</a:t>
            </a:fld>
            <a:endParaRPr lang="en-US"/>
          </a:p>
        </p:txBody>
      </p:sp>
    </p:spTree>
    <p:extLst>
      <p:ext uri="{BB962C8B-B14F-4D97-AF65-F5344CB8AC3E}">
        <p14:creationId xmlns:p14="http://schemas.microsoft.com/office/powerpoint/2010/main" val="26109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ltLang="en-US" b="1" baseline="0" dirty="0"/>
              <a:t>This presentation has four sections. The presentation can be broken up and modified depending on the volunteers being trained.</a:t>
            </a:r>
          </a:p>
          <a:p>
            <a:endParaRPr lang="en-US" altLang="en-US" b="1" baseline="0" dirty="0"/>
          </a:p>
          <a:p>
            <a:r>
              <a:rPr lang="en-US" altLang="en-US" b="1" baseline="0" dirty="0"/>
              <a:t>Slides 4-23 provide a general overview of quality review requirements and concepts including the proper review of the Intake/Interview (I&amp;I) Sheet</a:t>
            </a:r>
            <a:br>
              <a:rPr lang="en-US" altLang="en-US" b="1" baseline="0" dirty="0"/>
            </a:br>
            <a:endParaRPr lang="en-US" altLang="en-US" b="1" baseline="0" dirty="0"/>
          </a:p>
          <a:p>
            <a:r>
              <a:rPr lang="en-US" altLang="en-US" b="1" baseline="0" dirty="0"/>
              <a:t>Slides 24-48 provide an example of how to conduct a quality review using the TaxSlayer QR Print Set. This section discusses the Quality Review only, it does not cover the final steps of finishing the return. The final steps vary from district to district and even site to site, so Instructors will need to develop training materials to present that information to their volunteers. </a:t>
            </a:r>
          </a:p>
          <a:p>
            <a:r>
              <a:rPr lang="en-US" altLang="en-US" b="1" baseline="0" dirty="0"/>
              <a:t>Slides 49-62 Provide real life examples where a good QR “saved the day”</a:t>
            </a:r>
          </a:p>
          <a:p>
            <a:endParaRPr lang="en-US" altLang="en-US" b="1" baseline="0"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2</a:t>
            </a:fld>
            <a:endParaRPr lang="en-US" altLang="en-US" dirty="0"/>
          </a:p>
        </p:txBody>
      </p:sp>
    </p:spTree>
    <p:extLst>
      <p:ext uri="{BB962C8B-B14F-4D97-AF65-F5344CB8AC3E}">
        <p14:creationId xmlns:p14="http://schemas.microsoft.com/office/powerpoint/2010/main" val="240247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Note that marketplace health care coverage was moved to this section</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20</a:t>
            </a:fld>
            <a:endParaRPr lang="en-US" altLang="en-US" dirty="0"/>
          </a:p>
        </p:txBody>
      </p:sp>
    </p:spTree>
    <p:extLst>
      <p:ext uri="{BB962C8B-B14F-4D97-AF65-F5344CB8AC3E}">
        <p14:creationId xmlns:p14="http://schemas.microsoft.com/office/powerpoint/2010/main" val="1397449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F6DBA826-C553-480B-B514-F43ABDFC2D0E}" type="slidenum">
              <a:rPr lang="en-US" altLang="en-US" smtClean="0"/>
              <a:pPr/>
              <a:t>21</a:t>
            </a:fld>
            <a:endParaRPr lang="en-US" altLang="en-US" dirty="0"/>
          </a:p>
        </p:txBody>
      </p:sp>
    </p:spTree>
    <p:extLst>
      <p:ext uri="{BB962C8B-B14F-4D97-AF65-F5344CB8AC3E}">
        <p14:creationId xmlns:p14="http://schemas.microsoft.com/office/powerpoint/2010/main" val="677410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Instructor</a:t>
            </a:r>
            <a:r>
              <a:rPr lang="en-US" baseline="0" dirty="0"/>
              <a:t> should ask class for reasons to add a note</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22</a:t>
            </a:fld>
            <a:endParaRPr lang="en-US" altLang="en-US" dirty="0"/>
          </a:p>
        </p:txBody>
      </p:sp>
    </p:spTree>
    <p:extLst>
      <p:ext uri="{BB962C8B-B14F-4D97-AF65-F5344CB8AC3E}">
        <p14:creationId xmlns:p14="http://schemas.microsoft.com/office/powerpoint/2010/main" val="4211319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772525"/>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E1FEB22-6E26-4501-AFEE-DEAFB142FEE7}" type="slidenum">
              <a:rPr lang="en-US" altLang="en-US">
                <a:solidFill>
                  <a:schemeClr val="bg1"/>
                </a:solidFill>
                <a:cs typeface="Calibri" panose="020F0502020204030204" pitchFamily="34" charset="0"/>
              </a:rPr>
              <a:pPr algn="r" eaLnBrk="1" hangingPunct="1">
                <a:spcBef>
                  <a:spcPct val="0"/>
                </a:spcBef>
              </a:pPr>
              <a:t>23</a:t>
            </a:fld>
            <a:endParaRPr lang="en-US" altLang="en-US" dirty="0">
              <a:solidFill>
                <a:schemeClr val="bg1"/>
              </a:solidFill>
              <a:cs typeface="Calibri" panose="020F0502020204030204" pitchFamily="34" charset="0"/>
            </a:endParaRPr>
          </a:p>
        </p:txBody>
      </p:sp>
      <p:sp>
        <p:nvSpPr>
          <p:cNvPr id="54275" name="Rectangle 2"/>
          <p:cNvSpPr>
            <a:spLocks noGrp="1" noRot="1" noChangeAspect="1" noChangeArrowheads="1" noTextEdit="1"/>
          </p:cNvSpPr>
          <p:nvPr>
            <p:ph type="sldImg"/>
          </p:nvPr>
        </p:nvSpPr>
        <p:spPr>
          <a:xfrm>
            <a:off x="1371600" y="1143000"/>
            <a:ext cx="4114800" cy="3086100"/>
          </a:xfrm>
          <a:prstGeom prst="rect">
            <a:avLst/>
          </a:prstGeom>
          <a:ln/>
        </p:spPr>
      </p:sp>
      <p:sp>
        <p:nvSpPr>
          <p:cNvPr id="54276" name="Notes Placeholder 7"/>
          <p:cNvSpPr>
            <a:spLocks noGrp="1"/>
          </p:cNvSpPr>
          <p:nvPr/>
        </p:nvSpPr>
        <p:spPr bwMode="auto">
          <a:xfrm>
            <a:off x="685800" y="4387850"/>
            <a:ext cx="5486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endParaRPr lang="en-US" altLang="en-US" dirty="0">
              <a:solidFill>
                <a:schemeClr val="bg1"/>
              </a:solidFill>
              <a:cs typeface="Calibri" panose="020F0502020204030204" pitchFamily="34" charset="0"/>
            </a:endParaRPr>
          </a:p>
        </p:txBody>
      </p:sp>
      <p:sp>
        <p:nvSpPr>
          <p:cNvPr id="2" name="Notes Placeholder 1"/>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123081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Counselors</a:t>
            </a:r>
            <a:r>
              <a:rPr lang="en-US" b="1" baseline="0" dirty="0"/>
              <a:t> have various methods for conducting a quality review. The following slides provide an example of one QR method using the TaxSlayer QR Print Set. This presentation walks through the QR using the Jeremy Clark Core Exercise from the 2019 NTTC Workbook </a:t>
            </a:r>
            <a:r>
              <a:rPr lang="en-US" b="1" u="sng" baseline="0" dirty="0"/>
              <a:t>worked on 2018</a:t>
            </a:r>
            <a:r>
              <a:rPr lang="en-US" b="1" u="none" baseline="0" dirty="0"/>
              <a:t> software as</a:t>
            </a:r>
            <a:r>
              <a:rPr lang="en-US" b="1" baseline="0" dirty="0"/>
              <a:t> an example (comparing to 2018 NTTC Workbook </a:t>
            </a:r>
            <a:r>
              <a:rPr lang="en-US" b="1" u="sng" baseline="0" dirty="0"/>
              <a:t>worked on 2017</a:t>
            </a:r>
            <a:r>
              <a:rPr lang="en-US" b="1" i="0" u="none" baseline="0" dirty="0"/>
              <a:t> software).</a:t>
            </a:r>
            <a:endParaRPr lang="en-US" b="1" baseline="0" dirty="0"/>
          </a:p>
          <a:p>
            <a:r>
              <a:rPr lang="en-US" b="1" baseline="0" dirty="0"/>
              <a:t>Instructors should have learners open the NTTC Workbook to the Jeremy Clark exercise and review together.</a:t>
            </a:r>
            <a:br>
              <a:rPr lang="en-US" b="1" baseline="0" dirty="0"/>
            </a:br>
            <a:br>
              <a:rPr lang="en-US" b="1" baseline="0" dirty="0"/>
            </a:b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24</a:t>
            </a:fld>
            <a:endParaRPr lang="en-US" altLang="en-US" dirty="0"/>
          </a:p>
        </p:txBody>
      </p:sp>
    </p:spTree>
    <p:extLst>
      <p:ext uri="{BB962C8B-B14F-4D97-AF65-F5344CB8AC3E}">
        <p14:creationId xmlns:p14="http://schemas.microsoft.com/office/powerpoint/2010/main" val="3319590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371600" y="1143000"/>
            <a:ext cx="4114800" cy="3086100"/>
          </a:xfrm>
          <a:prstGeom prst="rect">
            <a:avLst/>
          </a:prstGeom>
          <a:ln/>
        </p:spPr>
      </p:sp>
      <p:sp>
        <p:nvSpPr>
          <p:cNvPr id="43011"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There is no one-size-fits-all process. For example, if the return is a very simple one, retracing the preparer’s steps is probably the most efficient and quickest way to review the return. Conversely, for a return that has multiple W-2s and/or 1099-Rs, it may be more effective use the QR</a:t>
            </a:r>
            <a:r>
              <a:rPr lang="en-US" altLang="en-US" b="1" baseline="0" dirty="0"/>
              <a:t> Print set</a:t>
            </a:r>
          </a:p>
          <a:p>
            <a:endParaRPr lang="en-US" altLang="en-US" b="1" baseline="0" dirty="0"/>
          </a:p>
        </p:txBody>
      </p:sp>
      <p:sp>
        <p:nvSpPr>
          <p:cNvPr id="43012"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DACBF544-7A1C-40D1-9474-32F156644DCD}" type="slidenum">
              <a:rPr lang="en-US" altLang="en-US" sz="1200">
                <a:solidFill>
                  <a:schemeClr val="tx1"/>
                </a:solidFill>
                <a:cs typeface="Calibri" panose="020F0502020204030204" pitchFamily="34" charset="0"/>
              </a:rPr>
              <a:pPr/>
              <a:t>25</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645519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371600" y="1143000"/>
            <a:ext cx="4114800" cy="3086100"/>
          </a:xfrm>
          <a:prstGeom prst="rect">
            <a:avLst/>
          </a:prstGeom>
          <a:ln/>
        </p:spPr>
      </p:sp>
      <p:sp>
        <p:nvSpPr>
          <p:cNvPr id="43011"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There is no one-size-fits-all process. For example, if the return is a very simple one, retracing the preparer’s steps is probably the most efficient and quickest way to review the return. Conversely, for a return that has multiple W-2s and/or 1099-Rs, it may be more effective use the QR</a:t>
            </a:r>
            <a:r>
              <a:rPr lang="en-US" altLang="en-US" b="1" baseline="0" dirty="0"/>
              <a:t> Print set</a:t>
            </a:r>
          </a:p>
          <a:p>
            <a:endParaRPr lang="en-US" altLang="en-US" b="1" baseline="0" dirty="0"/>
          </a:p>
        </p:txBody>
      </p:sp>
      <p:sp>
        <p:nvSpPr>
          <p:cNvPr id="43012"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DACBF544-7A1C-40D1-9474-32F156644DCD}" type="slidenum">
              <a:rPr lang="en-US" altLang="en-US" sz="1200">
                <a:solidFill>
                  <a:schemeClr val="tx1"/>
                </a:solidFill>
                <a:cs typeface="Calibri" panose="020F0502020204030204" pitchFamily="34" charset="0"/>
              </a:rPr>
              <a:pPr/>
              <a:t>26</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3243298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 following slides illustrate the steps of a quality review using the QR Print Set</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27</a:t>
            </a:fld>
            <a:endParaRPr lang="en-US" dirty="0"/>
          </a:p>
        </p:txBody>
      </p:sp>
    </p:spTree>
    <p:extLst>
      <p:ext uri="{BB962C8B-B14F-4D97-AF65-F5344CB8AC3E}">
        <p14:creationId xmlns:p14="http://schemas.microsoft.com/office/powerpoint/2010/main" val="1985931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One way to conduct</a:t>
            </a:r>
            <a:r>
              <a:rPr lang="en-US" b="1" baseline="0" dirty="0"/>
              <a:t> QR is to select drop down arrow and then select [Quality Review] pdf from Office Client List</a:t>
            </a:r>
            <a:br>
              <a:rPr lang="en-US" b="1" baseline="0" dirty="0"/>
            </a:br>
            <a:endParaRPr lang="en-US" b="1" baseline="0" dirty="0"/>
          </a:p>
          <a:p>
            <a:r>
              <a:rPr lang="en-US" b="1" baseline="0" dirty="0"/>
              <a:t>Best Practices</a:t>
            </a:r>
          </a:p>
          <a:p>
            <a:pPr lvl="1"/>
            <a:r>
              <a:rPr lang="en-US" b="1" baseline="0" dirty="0"/>
              <a:t>Have the Quality Review PDF open in one window</a:t>
            </a:r>
          </a:p>
          <a:p>
            <a:pPr lvl="1"/>
            <a:r>
              <a:rPr lang="en-US" b="1" baseline="0" dirty="0"/>
              <a:t>After opening the QR PDF, click SELECT to open the tax return in another window</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FC4F211-E854-4077-976C-9101A506A4F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986010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a:t>
            </a:r>
            <a:r>
              <a:rPr lang="en-US" b="1" baseline="0" dirty="0"/>
              <a:t> taxpayer’s personal information can be checked using this summary page in the print set. </a:t>
            </a:r>
            <a:r>
              <a:rPr lang="en-US" b="1" dirty="0"/>
              <a:t>Reviewing</a:t>
            </a:r>
            <a:r>
              <a:rPr lang="en-US" b="1" baseline="0" dirty="0"/>
              <a:t> this page with the taxpayer while examining the Intake/Interview Sheet provides high confidence in accuracy of basic information </a:t>
            </a:r>
            <a:br>
              <a:rPr lang="en-US" b="1" baseline="0" dirty="0"/>
            </a:br>
            <a:endParaRPr lang="en-US" b="1" baseline="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In some cases, the Quality Reviewer may need to verify certain check boxes such as disabled, full-time student, etc. but even some of those can be verified in other places such as Schedule EIC and on page 1 of the 1040.</a:t>
            </a:r>
          </a:p>
          <a:p>
            <a:pPr>
              <a:buNone/>
            </a:pPr>
            <a:endParaRPr lang="en-US" b="1"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29</a:t>
            </a:fld>
            <a:endParaRPr lang="en-US" dirty="0"/>
          </a:p>
        </p:txBody>
      </p:sp>
    </p:spTree>
    <p:extLst>
      <p:ext uri="{BB962C8B-B14F-4D97-AF65-F5344CB8AC3E}">
        <p14:creationId xmlns:p14="http://schemas.microsoft.com/office/powerpoint/2010/main" val="236935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These</a:t>
            </a:r>
            <a:r>
              <a:rPr lang="en-US" b="1" baseline="0" dirty="0"/>
              <a:t> learning objectives are presented in this entire presentation. Instructors will need to modify this slide as necessary depending on which section of this presentation they intend to present.</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3</a:t>
            </a:fld>
            <a:endParaRPr lang="en-US" altLang="en-US" dirty="0"/>
          </a:p>
        </p:txBody>
      </p:sp>
    </p:spTree>
    <p:extLst>
      <p:ext uri="{BB962C8B-B14F-4D97-AF65-F5344CB8AC3E}">
        <p14:creationId xmlns:p14="http://schemas.microsoft.com/office/powerpoint/2010/main" val="3476210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Based on the Intake Booklet, have learners write down a list of possible</a:t>
            </a:r>
            <a:r>
              <a:rPr lang="en-US" b="1" baseline="0" dirty="0"/>
              <a:t> credits for Clark.  Then have them check how many they got right.</a:t>
            </a:r>
          </a:p>
          <a:p>
            <a:r>
              <a:rPr lang="en-US" b="1" baseline="0" dirty="0"/>
              <a:t>Instructor, ask learners: Which of these phase out at higher income levels?</a:t>
            </a:r>
          </a:p>
          <a:p>
            <a:pPr marL="457200" lvl="1" indent="0">
              <a:buNone/>
            </a:pPr>
            <a:r>
              <a:rPr lang="en-US" b="1" baseline="0" dirty="0"/>
              <a:t>Answer:  Retirement Savings Credit and Earned Income Credit</a:t>
            </a:r>
          </a:p>
          <a:p>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30</a:t>
            </a:fld>
            <a:endParaRPr lang="en-US" dirty="0"/>
          </a:p>
        </p:txBody>
      </p:sp>
    </p:spTree>
    <p:extLst>
      <p:ext uri="{BB962C8B-B14F-4D97-AF65-F5344CB8AC3E}">
        <p14:creationId xmlns:p14="http://schemas.microsoft.com/office/powerpoint/2010/main" val="1729638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This PDF page provides a useful summary which</a:t>
            </a:r>
            <a:r>
              <a:rPr lang="en-US" b="1" baseline="0" dirty="0"/>
              <a:t> should match with the taxpayer’s documents</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31</a:t>
            </a:fld>
            <a:endParaRPr lang="en-US" altLang="en-US" dirty="0"/>
          </a:p>
        </p:txBody>
      </p:sp>
    </p:spTree>
    <p:extLst>
      <p:ext uri="{BB962C8B-B14F-4D97-AF65-F5344CB8AC3E}">
        <p14:creationId xmlns:p14="http://schemas.microsoft.com/office/powerpoint/2010/main" val="3553235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 copy of any W-2s,</a:t>
            </a:r>
            <a:r>
              <a:rPr lang="en-US" b="1" baseline="0" dirty="0"/>
              <a:t> 1099Rs, and 1099-MISC will appear in later pages of the print set. 1099-G and Form SSA-1099 information can be verified on this page</a:t>
            </a:r>
            <a:endParaRPr lang="en-US" b="1"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32</a:t>
            </a:fld>
            <a:endParaRPr lang="en-US" dirty="0"/>
          </a:p>
        </p:txBody>
      </p:sp>
    </p:spTree>
    <p:extLst>
      <p:ext uri="{BB962C8B-B14F-4D97-AF65-F5344CB8AC3E}">
        <p14:creationId xmlns:p14="http://schemas.microsoft.com/office/powerpoint/2010/main" val="715749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Verify W-2</a:t>
            </a:r>
            <a:r>
              <a:rPr lang="en-US" b="1" baseline="0" dirty="0"/>
              <a:t> information</a:t>
            </a:r>
            <a:br>
              <a:rPr lang="en-US" b="1" baseline="0" dirty="0"/>
            </a:br>
            <a:endParaRPr lang="en-US" b="1" baseline="0" dirty="0"/>
          </a:p>
          <a:p>
            <a:r>
              <a:rPr lang="en-US" b="1" baseline="0" dirty="0"/>
              <a:t>Quality Reviewers should not only verify the accuracy of the data entries, but also should think about what else the form may telling them (e.g. Could there be a Retirement Savings Credit, a Childcare Credit, HAS adjustment, etc.</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33</a:t>
            </a:fld>
            <a:endParaRPr lang="en-US" dirty="0"/>
          </a:p>
        </p:txBody>
      </p:sp>
    </p:spTree>
    <p:extLst>
      <p:ext uri="{BB962C8B-B14F-4D97-AF65-F5344CB8AC3E}">
        <p14:creationId xmlns:p14="http://schemas.microsoft.com/office/powerpoint/2010/main" val="1367899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Verify W-2</a:t>
            </a:r>
            <a:r>
              <a:rPr lang="en-US" b="1" baseline="0" dirty="0"/>
              <a:t> information</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34</a:t>
            </a:fld>
            <a:endParaRPr lang="en-US" dirty="0"/>
          </a:p>
        </p:txBody>
      </p:sp>
    </p:spTree>
    <p:extLst>
      <p:ext uri="{BB962C8B-B14F-4D97-AF65-F5344CB8AC3E}">
        <p14:creationId xmlns:p14="http://schemas.microsoft.com/office/powerpoint/2010/main" val="1608869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indent="-171450" algn="l" defTabSz="914400" rtl="0" eaLnBrk="1" fontAlgn="auto" latinLnBrk="0" hangingPunct="1">
              <a:lnSpc>
                <a:spcPct val="100000"/>
              </a:lnSpc>
              <a:spcBef>
                <a:spcPts val="0"/>
              </a:spcBef>
              <a:spcAft>
                <a:spcPts val="0"/>
              </a:spcAft>
              <a:buClrTx/>
              <a:buSzTx/>
              <a:tabLst/>
              <a:defRPr/>
            </a:pPr>
            <a:r>
              <a:rPr lang="en-US" b="1" dirty="0"/>
              <a:t>Can review 1040 form</a:t>
            </a:r>
            <a:r>
              <a:rPr lang="en-US" b="1" baseline="0" dirty="0"/>
              <a:t> here</a:t>
            </a:r>
          </a:p>
          <a:p>
            <a:pPr marL="171450" marR="0" indent="-171450" algn="l" defTabSz="914400" rtl="0" eaLnBrk="1" fontAlgn="auto" latinLnBrk="0" hangingPunct="1">
              <a:lnSpc>
                <a:spcPct val="100000"/>
              </a:lnSpc>
              <a:spcBef>
                <a:spcPts val="0"/>
              </a:spcBef>
              <a:spcAft>
                <a:spcPts val="0"/>
              </a:spcAft>
              <a:buClrTx/>
              <a:buSzTx/>
              <a:tabLst/>
              <a:defRPr/>
            </a:pPr>
            <a:r>
              <a:rPr lang="en-US" b="1" baseline="0" dirty="0"/>
              <a:t>This is a good point to compare with last years return and to see if taxpayer(s) have any questions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35</a:t>
            </a:fld>
            <a:endParaRPr lang="en-US" dirty="0"/>
          </a:p>
        </p:txBody>
      </p:sp>
    </p:spTree>
    <p:extLst>
      <p:ext uri="{BB962C8B-B14F-4D97-AF65-F5344CB8AC3E}">
        <p14:creationId xmlns:p14="http://schemas.microsoft.com/office/powerpoint/2010/main" val="2482841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b="1"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36</a:t>
            </a:fld>
            <a:endParaRPr lang="en-US" dirty="0"/>
          </a:p>
        </p:txBody>
      </p:sp>
    </p:spTree>
    <p:extLst>
      <p:ext uri="{BB962C8B-B14F-4D97-AF65-F5344CB8AC3E}">
        <p14:creationId xmlns:p14="http://schemas.microsoft.com/office/powerpoint/2010/main" val="1226067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dirty="0"/>
              <a:t>Compare</a:t>
            </a:r>
            <a:r>
              <a:rPr lang="en-US" baseline="0" dirty="0"/>
              <a:t> prior year return to current year return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37</a:t>
            </a:fld>
            <a:endParaRPr lang="en-US" altLang="en-US" dirty="0"/>
          </a:p>
        </p:txBody>
      </p:sp>
    </p:spTree>
    <p:extLst>
      <p:ext uri="{BB962C8B-B14F-4D97-AF65-F5344CB8AC3E}">
        <p14:creationId xmlns:p14="http://schemas.microsoft.com/office/powerpoint/2010/main" val="780471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38</a:t>
            </a:fld>
            <a:endParaRPr lang="en-US"/>
          </a:p>
        </p:txBody>
      </p:sp>
    </p:spTree>
    <p:extLst>
      <p:ext uri="{BB962C8B-B14F-4D97-AF65-F5344CB8AC3E}">
        <p14:creationId xmlns:p14="http://schemas.microsoft.com/office/powerpoint/2010/main" val="3724632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Why did these numbers change?</a:t>
            </a:r>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Instructor:  What questions to ask taxpayer regarding these changes?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BA826-C553-480B-B514-F43ABDFC2D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50348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371600" y="1143000"/>
            <a:ext cx="4114800" cy="3086100"/>
          </a:xfrm>
          <a:prstGeom prst="rect">
            <a:avLst/>
          </a:prstGeom>
          <a:ln/>
        </p:spPr>
      </p:sp>
      <p:sp>
        <p:nvSpPr>
          <p:cNvPr id="33795"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
        <p:nvSpPr>
          <p:cNvPr id="33796"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6314CC95-9292-4B43-AEFF-CEC9081FF8D7}" type="slidenum">
              <a:rPr lang="en-US" altLang="en-US" sz="1200">
                <a:solidFill>
                  <a:schemeClr val="tx1"/>
                </a:solidFill>
                <a:cs typeface="Calibri" panose="020F0502020204030204" pitchFamily="34" charset="0"/>
              </a:rPr>
              <a:pPr/>
              <a:t>4</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1431085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40</a:t>
            </a:fld>
            <a:endParaRPr lang="en-US"/>
          </a:p>
        </p:txBody>
      </p:sp>
    </p:spTree>
    <p:extLst>
      <p:ext uri="{BB962C8B-B14F-4D97-AF65-F5344CB8AC3E}">
        <p14:creationId xmlns:p14="http://schemas.microsoft.com/office/powerpoint/2010/main" val="3541312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Unemployment from spouse’s 1099-G</a:t>
            </a:r>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If state refund is listed, verify that it is taxable </a:t>
            </a:r>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Note that self-employment from Schedule C, Rent from Schedule E, and Other Income (gambling, cancellation of debt, jury duty, poll worker, etc.) would all show up here</a:t>
            </a:r>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Instructor:  Ask learners what might be out of scope, or require special certification</a:t>
            </a:r>
            <a:endParaRPr lang="en-US" b="1" dirty="0"/>
          </a:p>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41</a:t>
            </a:fld>
            <a:endParaRPr lang="en-US" dirty="0"/>
          </a:p>
        </p:txBody>
      </p:sp>
    </p:spTree>
    <p:extLst>
      <p:ext uri="{BB962C8B-B14F-4D97-AF65-F5344CB8AC3E}">
        <p14:creationId xmlns:p14="http://schemas.microsoft.com/office/powerpoint/2010/main" val="4118887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If</a:t>
            </a:r>
            <a:r>
              <a:rPr lang="en-US" baseline="0" dirty="0"/>
              <a:t> taxpayer has Excess advance premium tax credit repayment, can they lower their income to reduce repayment?  Contribute to IRA or HSA?</a:t>
            </a:r>
          </a:p>
          <a:p>
            <a:r>
              <a:rPr lang="en-US" baseline="0" dirty="0"/>
              <a:t>If taxpayer has Additional tax on IRAs, is there an exception that would apply?</a:t>
            </a:r>
          </a:p>
          <a:p>
            <a:pPr marL="171450" marR="0" lvl="0" indent="-171450" algn="l" defTabSz="914400" rtl="0" eaLnBrk="0" fontAlgn="base" latinLnBrk="0" hangingPunct="0">
              <a:lnSpc>
                <a:spcPct val="100000"/>
              </a:lnSpc>
              <a:spcBef>
                <a:spcPct val="30000"/>
              </a:spcBef>
              <a:spcAft>
                <a:spcPct val="0"/>
              </a:spcAft>
              <a:buClrTx/>
              <a:buSzTx/>
              <a:tabLst/>
              <a:defRPr/>
            </a:pPr>
            <a:r>
              <a:rPr lang="en-US" b="1" baseline="0" dirty="0"/>
              <a:t>Instructor:  Ask learners what might be out of scope, or require special certification</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42</a:t>
            </a:fld>
            <a:endParaRPr lang="en-US" dirty="0"/>
          </a:p>
        </p:txBody>
      </p:sp>
    </p:spTree>
    <p:extLst>
      <p:ext uri="{BB962C8B-B14F-4D97-AF65-F5344CB8AC3E}">
        <p14:creationId xmlns:p14="http://schemas.microsoft.com/office/powerpoint/2010/main" val="3383534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aseline="0" dirty="0"/>
              <a:t>Child Care Credit from Form 2441,and Retirement Savings Credit from Form 8880</a:t>
            </a:r>
            <a:endParaRPr lang="en-US" dirty="0"/>
          </a:p>
          <a:p>
            <a:r>
              <a:rPr lang="en-US" dirty="0"/>
              <a:t>The</a:t>
            </a:r>
            <a:r>
              <a:rPr lang="en-US" baseline="0" dirty="0"/>
              <a:t> non-refundable Child Tax Credit and Credit for Other Dependents shows up on 1040</a:t>
            </a:r>
          </a:p>
          <a:p>
            <a:pPr>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43</a:t>
            </a:fld>
            <a:endParaRPr lang="en-US" dirty="0"/>
          </a:p>
        </p:txBody>
      </p:sp>
    </p:spTree>
    <p:extLst>
      <p:ext uri="{BB962C8B-B14F-4D97-AF65-F5344CB8AC3E}">
        <p14:creationId xmlns:p14="http://schemas.microsoft.com/office/powerpoint/2010/main" val="1644448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Instructors should stress to learners to use the “scratch</a:t>
            </a:r>
            <a:r>
              <a:rPr lang="en-US" baseline="0" dirty="0"/>
              <a:t> pads” in TaxSlayer when entering itemized deductions.  Then, the Quality Reviewer can review those entries in the QR print set rather than going back into the return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44</a:t>
            </a:fld>
            <a:endParaRPr lang="en-US" dirty="0"/>
          </a:p>
        </p:txBody>
      </p:sp>
    </p:spTree>
    <p:extLst>
      <p:ext uri="{BB962C8B-B14F-4D97-AF65-F5344CB8AC3E}">
        <p14:creationId xmlns:p14="http://schemas.microsoft.com/office/powerpoint/2010/main" val="2051696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45</a:t>
            </a:fld>
            <a:endParaRPr lang="en-US"/>
          </a:p>
        </p:txBody>
      </p:sp>
    </p:spTree>
    <p:extLst>
      <p:ext uri="{BB962C8B-B14F-4D97-AF65-F5344CB8AC3E}">
        <p14:creationId xmlns:p14="http://schemas.microsoft.com/office/powerpoint/2010/main" val="3415104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46</a:t>
            </a:fld>
            <a:endParaRPr lang="en-US" dirty="0"/>
          </a:p>
        </p:txBody>
      </p:sp>
    </p:spTree>
    <p:extLst>
      <p:ext uri="{BB962C8B-B14F-4D97-AF65-F5344CB8AC3E}">
        <p14:creationId xmlns:p14="http://schemas.microsoft.com/office/powerpoint/2010/main" val="734598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F787B0-0D8C-408A-85C6-A9A731C6D655}" type="slidenum">
              <a:rPr lang="en-US" smtClean="0"/>
              <a:pPr/>
              <a:t>47</a:t>
            </a:fld>
            <a:endParaRPr lang="en-US" dirty="0"/>
          </a:p>
        </p:txBody>
      </p:sp>
    </p:spTree>
    <p:extLst>
      <p:ext uri="{BB962C8B-B14F-4D97-AF65-F5344CB8AC3E}">
        <p14:creationId xmlns:p14="http://schemas.microsoft.com/office/powerpoint/2010/main" val="1062496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48</a:t>
            </a:fld>
            <a:endParaRPr lang="en-US" altLang="en-US" dirty="0"/>
          </a:p>
        </p:txBody>
      </p:sp>
    </p:spTree>
    <p:extLst>
      <p:ext uri="{BB962C8B-B14F-4D97-AF65-F5344CB8AC3E}">
        <p14:creationId xmlns:p14="http://schemas.microsoft.com/office/powerpoint/2010/main" val="1333825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 following slides describe real scenarios seen at tax sites where the Quality Review “saved the day”</a:t>
            </a:r>
          </a:p>
          <a:p>
            <a:r>
              <a:rPr lang="en-US" b="1" dirty="0"/>
              <a:t>They illustrate that a good QR is not just a</a:t>
            </a:r>
            <a:r>
              <a:rPr lang="en-US" b="1" baseline="0" dirty="0"/>
              <a:t> proof reading exercise, but needs to be a critical look at the return and continued dialog with the taxpayer to ensure the accuracy of the return</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49</a:t>
            </a:fld>
            <a:endParaRPr lang="en-US" altLang="en-US" dirty="0"/>
          </a:p>
        </p:txBody>
      </p:sp>
    </p:spTree>
    <p:extLst>
      <p:ext uri="{BB962C8B-B14F-4D97-AF65-F5344CB8AC3E}">
        <p14:creationId xmlns:p14="http://schemas.microsoft.com/office/powerpoint/2010/main" val="39227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5</a:t>
            </a:fld>
            <a:endParaRPr lang="en-US"/>
          </a:p>
        </p:txBody>
      </p:sp>
    </p:spTree>
    <p:extLst>
      <p:ext uri="{BB962C8B-B14F-4D97-AF65-F5344CB8AC3E}">
        <p14:creationId xmlns:p14="http://schemas.microsoft.com/office/powerpoint/2010/main" val="380931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 Quality</a:t>
            </a:r>
            <a:r>
              <a:rPr lang="en-US" b="1" baseline="0" dirty="0"/>
              <a:t> Reviewer is not only a certified Counselor they are also an expert, teacher, mentor, teammate and more</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50</a:t>
            </a:fld>
            <a:endParaRPr lang="en-US" altLang="en-US" dirty="0"/>
          </a:p>
        </p:txBody>
      </p:sp>
    </p:spTree>
    <p:extLst>
      <p:ext uri="{BB962C8B-B14F-4D97-AF65-F5344CB8AC3E}">
        <p14:creationId xmlns:p14="http://schemas.microsoft.com/office/powerpoint/2010/main" val="10416886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In this case the preparer did</a:t>
            </a:r>
            <a:r>
              <a:rPr lang="en-US" b="1" baseline="0" dirty="0"/>
              <a:t> not consult the Tax-Aide Scope Manual and just assumed this was income that should be entered on the return</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51</a:t>
            </a:fld>
            <a:endParaRPr lang="en-US" altLang="en-US" dirty="0"/>
          </a:p>
        </p:txBody>
      </p:sp>
    </p:spTree>
    <p:extLst>
      <p:ext uri="{BB962C8B-B14F-4D97-AF65-F5344CB8AC3E}">
        <p14:creationId xmlns:p14="http://schemas.microsoft.com/office/powerpoint/2010/main" val="33231272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Employers do not always enter</a:t>
            </a:r>
            <a:r>
              <a:rPr lang="en-US" b="1" baseline="0" dirty="0"/>
              <a:t> income in the right place on a 1099-MISC a conversation with the taxpayer is essential</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52</a:t>
            </a:fld>
            <a:endParaRPr lang="en-US" altLang="en-US" dirty="0"/>
          </a:p>
        </p:txBody>
      </p:sp>
    </p:spTree>
    <p:extLst>
      <p:ext uri="{BB962C8B-B14F-4D97-AF65-F5344CB8AC3E}">
        <p14:creationId xmlns:p14="http://schemas.microsoft.com/office/powerpoint/2010/main" val="853428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baseline="0" dirty="0"/>
              <a:t>The taxpayer said, “We have always filed Married Filing Separately”</a:t>
            </a:r>
          </a:p>
          <a:p>
            <a:r>
              <a:rPr lang="en-US" b="1" baseline="0" dirty="0"/>
              <a:t>Is there a better filing status?  Children live with her and she lived apart from spouse all year</a:t>
            </a:r>
          </a:p>
          <a:p>
            <a:r>
              <a:rPr lang="en-US" b="1" baseline="0" dirty="0"/>
              <a:t>Instructor:  Could be HOH</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53</a:t>
            </a:fld>
            <a:endParaRPr lang="en-US" altLang="en-US" dirty="0"/>
          </a:p>
        </p:txBody>
      </p:sp>
    </p:spTree>
    <p:extLst>
      <p:ext uri="{BB962C8B-B14F-4D97-AF65-F5344CB8AC3E}">
        <p14:creationId xmlns:p14="http://schemas.microsoft.com/office/powerpoint/2010/main" val="26746055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Instructor:  Have learners use Bogart</a:t>
            </a:r>
            <a:r>
              <a:rPr lang="en-US" b="1" baseline="0" dirty="0"/>
              <a:t> to determine if the taxpayer can claim any credits based on his brother.  Answer:  EITC</a:t>
            </a:r>
            <a:endParaRPr lang="en-US" b="1" dirty="0"/>
          </a:p>
          <a:p>
            <a:r>
              <a:rPr lang="en-US" b="1" dirty="0"/>
              <a:t>In this case the taxpayer assumed</a:t>
            </a:r>
            <a:r>
              <a:rPr lang="en-US" b="1" baseline="0" dirty="0"/>
              <a:t> that the brother would have no effect on their return because the brother provided his own support</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54</a:t>
            </a:fld>
            <a:endParaRPr lang="en-US" altLang="en-US" dirty="0"/>
          </a:p>
        </p:txBody>
      </p:sp>
    </p:spTree>
    <p:extLst>
      <p:ext uri="{BB962C8B-B14F-4D97-AF65-F5344CB8AC3E}">
        <p14:creationId xmlns:p14="http://schemas.microsoft.com/office/powerpoint/2010/main" val="2941077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55</a:t>
            </a:fld>
            <a:endParaRPr lang="en-US"/>
          </a:p>
        </p:txBody>
      </p:sp>
    </p:spTree>
    <p:extLst>
      <p:ext uri="{BB962C8B-B14F-4D97-AF65-F5344CB8AC3E}">
        <p14:creationId xmlns:p14="http://schemas.microsoft.com/office/powerpoint/2010/main" val="1997987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56</a:t>
            </a:fld>
            <a:endParaRPr lang="en-US"/>
          </a:p>
        </p:txBody>
      </p:sp>
    </p:spTree>
    <p:extLst>
      <p:ext uri="{BB962C8B-B14F-4D97-AF65-F5344CB8AC3E}">
        <p14:creationId xmlns:p14="http://schemas.microsoft.com/office/powerpoint/2010/main" val="22618976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57</a:t>
            </a:fld>
            <a:endParaRPr lang="en-US" altLang="en-US" dirty="0"/>
          </a:p>
        </p:txBody>
      </p:sp>
    </p:spTree>
    <p:extLst>
      <p:ext uri="{BB962C8B-B14F-4D97-AF65-F5344CB8AC3E}">
        <p14:creationId xmlns:p14="http://schemas.microsoft.com/office/powerpoint/2010/main" val="28271571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58</a:t>
            </a:fld>
            <a:endParaRPr lang="en-US" altLang="en-US" dirty="0"/>
          </a:p>
        </p:txBody>
      </p:sp>
    </p:spTree>
    <p:extLst>
      <p:ext uri="{BB962C8B-B14F-4D97-AF65-F5344CB8AC3E}">
        <p14:creationId xmlns:p14="http://schemas.microsoft.com/office/powerpoint/2010/main" val="3886763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59</a:t>
            </a:fld>
            <a:endParaRPr lang="en-US" altLang="en-US" dirty="0"/>
          </a:p>
        </p:txBody>
      </p:sp>
    </p:spTree>
    <p:extLst>
      <p:ext uri="{BB962C8B-B14F-4D97-AF65-F5344CB8AC3E}">
        <p14:creationId xmlns:p14="http://schemas.microsoft.com/office/powerpoint/2010/main" val="369371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371600" y="1143000"/>
            <a:ext cx="4114800" cy="3086100"/>
          </a:xfrm>
          <a:prstGeom prst="rect">
            <a:avLst/>
          </a:prstGeom>
          <a:ln/>
        </p:spPr>
      </p:sp>
      <p:sp>
        <p:nvSpPr>
          <p:cNvPr id="34819"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Quality review has been a consistent weak area every year in IRS Site Reviews</a:t>
            </a:r>
          </a:p>
        </p:txBody>
      </p:sp>
      <p:sp>
        <p:nvSpPr>
          <p:cNvPr id="34820"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8228003F-9163-42D2-97AB-61DF044CB42E}" type="slidenum">
              <a:rPr lang="en-US" altLang="en-US" sz="1200">
                <a:solidFill>
                  <a:schemeClr val="tx1"/>
                </a:solidFill>
                <a:cs typeface="Calibri" panose="020F0502020204030204" pitchFamily="34" charset="0"/>
              </a:rPr>
              <a:pPr/>
              <a:t>6</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35329538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60</a:t>
            </a:fld>
            <a:endParaRPr lang="en-US"/>
          </a:p>
        </p:txBody>
      </p:sp>
    </p:spTree>
    <p:extLst>
      <p:ext uri="{BB962C8B-B14F-4D97-AF65-F5344CB8AC3E}">
        <p14:creationId xmlns:p14="http://schemas.microsoft.com/office/powerpoint/2010/main" val="23358051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61</a:t>
            </a:fld>
            <a:endParaRPr lang="en-US" altLang="en-US" dirty="0"/>
          </a:p>
        </p:txBody>
      </p:sp>
    </p:spTree>
    <p:extLst>
      <p:ext uri="{BB962C8B-B14F-4D97-AF65-F5344CB8AC3E}">
        <p14:creationId xmlns:p14="http://schemas.microsoft.com/office/powerpoint/2010/main" val="24123951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 this case the taxpayer came in in March but neglected to read “As of December 31, 2017</a:t>
            </a:r>
            <a:r>
              <a:rPr lang="en-US" baseline="0" dirty="0"/>
              <a:t> were you….”</a:t>
            </a:r>
          </a:p>
          <a:p>
            <a:r>
              <a:rPr lang="en-US" baseline="0" dirty="0"/>
              <a:t>Instructor answer:  Taxpayer is eligible to file MFJ; Taxpayer and ex-spouse agreed to file MFJ one last time</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6DBA826-C553-480B-B514-F43ABDFC2D0E}" type="slidenum">
              <a:rPr lang="en-US" altLang="en-US" smtClean="0"/>
              <a:pPr/>
              <a:t>62</a:t>
            </a:fld>
            <a:endParaRPr lang="en-US" altLang="en-US" dirty="0"/>
          </a:p>
        </p:txBody>
      </p:sp>
    </p:spTree>
    <p:extLst>
      <p:ext uri="{BB962C8B-B14F-4D97-AF65-F5344CB8AC3E}">
        <p14:creationId xmlns:p14="http://schemas.microsoft.com/office/powerpoint/2010/main" val="20776750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63</a:t>
            </a:fld>
            <a:endParaRPr lang="en-US"/>
          </a:p>
        </p:txBody>
      </p:sp>
    </p:spTree>
    <p:extLst>
      <p:ext uri="{BB962C8B-B14F-4D97-AF65-F5344CB8AC3E}">
        <p14:creationId xmlns:p14="http://schemas.microsoft.com/office/powerpoint/2010/main" val="302849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371600" y="1143000"/>
            <a:ext cx="4114800" cy="3086100"/>
          </a:xfrm>
          <a:prstGeom prst="rect">
            <a:avLst/>
          </a:prstGeom>
          <a:ln/>
        </p:spPr>
      </p:sp>
      <p:sp>
        <p:nvSpPr>
          <p:cNvPr id="35843"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0" fontAlgn="base" latinLnBrk="0" hangingPunct="0">
              <a:lnSpc>
                <a:spcPct val="100000"/>
              </a:lnSpc>
              <a:spcBef>
                <a:spcPct val="30000"/>
              </a:spcBef>
              <a:spcAft>
                <a:spcPct val="0"/>
              </a:spcAft>
              <a:buClrTx/>
              <a:buSzTx/>
              <a:tabLst/>
              <a:defRPr/>
            </a:pPr>
            <a:r>
              <a:rPr lang="en-US" altLang="en-US" b="1" dirty="0"/>
              <a:t>Independent Counselor was not involved in return preparation other than perhaps answering a question or two</a:t>
            </a:r>
          </a:p>
          <a:p>
            <a:pPr marL="171450" marR="0" lvl="0" indent="-171450" algn="l" defTabSz="914400" rtl="0" eaLnBrk="0" fontAlgn="base" latinLnBrk="0" hangingPunct="0">
              <a:lnSpc>
                <a:spcPct val="100000"/>
              </a:lnSpc>
              <a:spcBef>
                <a:spcPct val="30000"/>
              </a:spcBef>
              <a:spcAft>
                <a:spcPct val="0"/>
              </a:spcAft>
              <a:buClrTx/>
              <a:buSzTx/>
              <a:tabLst/>
              <a:defRPr/>
            </a:pPr>
            <a:r>
              <a:rPr lang="en-US" altLang="en-US" b="1" dirty="0"/>
              <a:t>Counselors must be certified for the specific tax year when reviewing prior year returns.</a:t>
            </a:r>
          </a:p>
          <a:p>
            <a:endParaRPr lang="en-US" altLang="en-US" dirty="0"/>
          </a:p>
        </p:txBody>
      </p:sp>
      <p:sp>
        <p:nvSpPr>
          <p:cNvPr id="35844"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E7857762-64E4-40C3-93DB-0C04E2065159}" type="slidenum">
              <a:rPr lang="en-US" altLang="en-US" sz="1200">
                <a:solidFill>
                  <a:schemeClr val="tx1"/>
                </a:solidFill>
                <a:cs typeface="Calibri" panose="020F0502020204030204" pitchFamily="34" charset="0"/>
              </a:rPr>
              <a:pPr/>
              <a:t>7</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61363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371600" y="1143000"/>
            <a:ext cx="4114800" cy="3086100"/>
          </a:xfrm>
          <a:prstGeom prst="rect">
            <a:avLst/>
          </a:prstGeom>
          <a:ln/>
        </p:spPr>
      </p:sp>
      <p:sp>
        <p:nvSpPr>
          <p:cNvPr id="36867" name="Notes Placeholder 2"/>
          <p:cNvSpPr>
            <a:spLocks noGrp="1"/>
          </p:cNvSpPr>
          <p:nvPr>
            <p:ph type="body" idx="1"/>
          </p:nvPr>
        </p:nvSpPr>
        <p:spPr>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Designated review can be done at the preparer’s computer or at a separate station as decided by the Local/Site Coordinator</a:t>
            </a:r>
          </a:p>
          <a:p>
            <a:r>
              <a:rPr lang="en-US" altLang="en-US" b="1" dirty="0"/>
              <a:t>However, it must always have the taxpayer present</a:t>
            </a:r>
          </a:p>
        </p:txBody>
      </p:sp>
      <p:sp>
        <p:nvSpPr>
          <p:cNvPr id="36868" name="Slide Number Placeholder 3"/>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Calibri" panose="020F0502020204030204" pitchFamily="34" charset="0"/>
                <a:cs typeface="Arial" panose="020B0604020202020204" pitchFamily="34" charset="0"/>
              </a:defRPr>
            </a:lvl1pPr>
            <a:lvl2pPr marL="742950" indent="-285750">
              <a:defRPr sz="1400">
                <a:solidFill>
                  <a:schemeClr val="bg1"/>
                </a:solidFill>
                <a:latin typeface="Calibri" panose="020F0502020204030204" pitchFamily="34" charset="0"/>
                <a:cs typeface="Arial" panose="020B0604020202020204" pitchFamily="34" charset="0"/>
              </a:defRPr>
            </a:lvl2pPr>
            <a:lvl3pPr marL="1143000" indent="-228600">
              <a:defRPr sz="1400">
                <a:solidFill>
                  <a:schemeClr val="bg1"/>
                </a:solidFill>
                <a:latin typeface="Calibri" panose="020F0502020204030204" pitchFamily="34" charset="0"/>
                <a:cs typeface="Arial" panose="020B0604020202020204" pitchFamily="34" charset="0"/>
              </a:defRPr>
            </a:lvl3pPr>
            <a:lvl4pPr marL="1600200" indent="-228600">
              <a:defRPr sz="1400">
                <a:solidFill>
                  <a:schemeClr val="bg1"/>
                </a:solidFill>
                <a:latin typeface="Calibri" panose="020F0502020204030204" pitchFamily="34" charset="0"/>
                <a:cs typeface="Arial" panose="020B0604020202020204" pitchFamily="34" charset="0"/>
              </a:defRPr>
            </a:lvl4pPr>
            <a:lvl5pPr marL="2057400" indent="-228600">
              <a:defRPr sz="1400">
                <a:solidFill>
                  <a:schemeClr val="bg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bg1"/>
                </a:solidFill>
                <a:latin typeface="Calibri" panose="020F0502020204030204" pitchFamily="34" charset="0"/>
                <a:cs typeface="Arial" panose="020B0604020202020204" pitchFamily="34" charset="0"/>
              </a:defRPr>
            </a:lvl9pPr>
          </a:lstStyle>
          <a:p>
            <a:fld id="{C88E3364-3CC0-4787-999D-A4297DA8A429}" type="slidenum">
              <a:rPr lang="en-US" altLang="en-US" sz="1200">
                <a:solidFill>
                  <a:schemeClr val="tx1"/>
                </a:solidFill>
                <a:cs typeface="Calibri" panose="020F0502020204030204" pitchFamily="34" charset="0"/>
              </a:rPr>
              <a:pPr/>
              <a:t>8</a:t>
            </a:fld>
            <a:endParaRPr lang="en-US" alt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8889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5C4CBAFD-A67C-4EA4-8835-24DCCFCA7D41}" type="slidenum">
              <a:rPr lang="en-US" smtClean="0"/>
              <a:t>9</a:t>
            </a:fld>
            <a:endParaRPr lang="en-US"/>
          </a:p>
        </p:txBody>
      </p:sp>
    </p:spTree>
    <p:extLst>
      <p:ext uri="{BB962C8B-B14F-4D97-AF65-F5344CB8AC3E}">
        <p14:creationId xmlns:p14="http://schemas.microsoft.com/office/powerpoint/2010/main" val="183141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9144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 name="Rectangle 6"/>
          <p:cNvSpPr/>
          <p:nvPr/>
        </p:nvSpPr>
        <p:spPr>
          <a:xfrm>
            <a:off x="2" y="1218977"/>
            <a:ext cx="6599583"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p:nvPr>
        </p:nvSpPr>
        <p:spPr>
          <a:xfrm>
            <a:off x="687377" y="3697342"/>
            <a:ext cx="5224830" cy="1112839"/>
          </a:xfrm>
          <a:prstGeom prst="rect">
            <a:avLst/>
          </a:prstGeom>
        </p:spPr>
        <p:txBody>
          <a:bodyPr anchor="ctr">
            <a:noAutofit/>
          </a:bodyPr>
          <a:lstStyle>
            <a:lvl1pPr marL="0" indent="0" algn="ctr">
              <a:spcBef>
                <a:spcPts val="0"/>
              </a:spcBef>
              <a:buNone/>
              <a:defRPr sz="1800">
                <a:solidFill>
                  <a:schemeClr val="bg1"/>
                </a:solidFill>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2" y="5056023"/>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p:cNvSpPr/>
          <p:nvPr/>
        </p:nvSpPr>
        <p:spPr>
          <a:xfrm>
            <a:off x="2" y="5056022"/>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Title 5"/>
          <p:cNvSpPr>
            <a:spLocks noGrp="1"/>
          </p:cNvSpPr>
          <p:nvPr>
            <p:ph type="title"/>
          </p:nvPr>
        </p:nvSpPr>
        <p:spPr>
          <a:xfrm>
            <a:off x="685842" y="1875512"/>
            <a:ext cx="5227900" cy="1219200"/>
          </a:xfrm>
        </p:spPr>
        <p:txBody>
          <a:bodyPr>
            <a:noAutofit/>
          </a:bodyPr>
          <a:lstStyle>
            <a:lvl1pPr algn="ctr">
              <a:defRPr sz="2475"/>
            </a:lvl1pPr>
          </a:lstStyle>
          <a:p>
            <a:r>
              <a:rPr lang="en-US"/>
              <a:t>Click to edit Master title style</a:t>
            </a:r>
            <a:endParaRPr lang="en-US" dirty="0"/>
          </a:p>
        </p:txBody>
      </p:sp>
      <p:sp>
        <p:nvSpPr>
          <p:cNvPr id="9" name="Rectangle 8"/>
          <p:cNvSpPr/>
          <p:nvPr/>
        </p:nvSpPr>
        <p:spPr>
          <a:xfrm>
            <a:off x="1" y="5080555"/>
            <a:ext cx="660196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1" name="Date Placeholder 3">
            <a:extLst>
              <a:ext uri="{FF2B5EF4-FFF2-40B4-BE49-F238E27FC236}">
                <a16:creationId xmlns:a16="http://schemas.microsoft.com/office/drawing/2014/main" id="{325D16B6-152B-4FDE-BF54-4398ECB14290}"/>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2" name="Footer Placeholder 4">
            <a:extLst>
              <a:ext uri="{FF2B5EF4-FFF2-40B4-BE49-F238E27FC236}">
                <a16:creationId xmlns:a16="http://schemas.microsoft.com/office/drawing/2014/main" id="{534A7236-1F7D-4C44-9FB2-218DB8E05CA8}"/>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3" name="Slide Number Placeholder 5">
            <a:extLst>
              <a:ext uri="{FF2B5EF4-FFF2-40B4-BE49-F238E27FC236}">
                <a16:creationId xmlns:a16="http://schemas.microsoft.com/office/drawing/2014/main" id="{50BAE30B-22A1-41E6-98B6-04A1B88E0F68}"/>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46209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6" name="Text Placeholder 5"/>
          <p:cNvSpPr>
            <a:spLocks noGrp="1"/>
          </p:cNvSpPr>
          <p:nvPr>
            <p:ph type="body" sz="quarter" idx="15"/>
          </p:nvPr>
        </p:nvSpPr>
        <p:spPr>
          <a:xfrm>
            <a:off x="962025"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4797029"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574646"/>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1535117"/>
            <a:ext cx="3497580" cy="639763"/>
          </a:xfrm>
          <a:prstGeom prst="rect">
            <a:avLst/>
          </a:prstGeom>
        </p:spPr>
        <p:txBody>
          <a:bodyPr anchor="b"/>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5" name="Text Placeholder 4"/>
          <p:cNvSpPr>
            <a:spLocks noGrp="1"/>
          </p:cNvSpPr>
          <p:nvPr>
            <p:ph type="body" sz="quarter" idx="3"/>
          </p:nvPr>
        </p:nvSpPr>
        <p:spPr>
          <a:xfrm>
            <a:off x="4806462" y="1535117"/>
            <a:ext cx="3497580" cy="639763"/>
          </a:xfrm>
          <a:prstGeom prst="rect">
            <a:avLst/>
          </a:prstGeom>
        </p:spPr>
        <p:txBody>
          <a:bodyPr anchor="b">
            <a:noAutofit/>
          </a:bodyPr>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11-27-2019 v1a</a:t>
            </a:r>
          </a:p>
        </p:txBody>
      </p:sp>
      <p:sp>
        <p:nvSpPr>
          <p:cNvPr id="8" name="Footer Placeholder 7"/>
          <p:cNvSpPr>
            <a:spLocks noGrp="1"/>
          </p:cNvSpPr>
          <p:nvPr>
            <p:ph type="ftr" sz="quarter" idx="11"/>
          </p:nvPr>
        </p:nvSpPr>
        <p:spPr/>
        <p:txBody>
          <a:bodyPr/>
          <a:lstStyle/>
          <a:p>
            <a:r>
              <a:rPr lang="en-US"/>
              <a:t>NTTC Training ala NJ – TY2019</a:t>
            </a:r>
          </a:p>
        </p:txBody>
      </p:sp>
      <p:sp>
        <p:nvSpPr>
          <p:cNvPr id="9" name="Slide Number Placeholder 8"/>
          <p:cNvSpPr>
            <a:spLocks noGrp="1"/>
          </p:cNvSpPr>
          <p:nvPr>
            <p:ph type="sldNum" sz="quarter" idx="12"/>
          </p:nvPr>
        </p:nvSpPr>
        <p:spPr/>
        <p:txBody>
          <a:bodyPr/>
          <a:lstStyle/>
          <a:p>
            <a:fld id="{F56DB09B-2E1E-48D6-BF38-233787F9BAB1}" type="slidenum">
              <a:rPr lang="en-US" smtClean="0"/>
              <a:t>‹#›</a:t>
            </a:fld>
            <a:endParaRPr lang="en-US"/>
          </a:p>
        </p:txBody>
      </p:sp>
      <p:sp>
        <p:nvSpPr>
          <p:cNvPr id="10" name="Text Placeholder 9"/>
          <p:cNvSpPr>
            <a:spLocks noGrp="1"/>
          </p:cNvSpPr>
          <p:nvPr>
            <p:ph type="body" sz="quarter" idx="13"/>
          </p:nvPr>
        </p:nvSpPr>
        <p:spPr>
          <a:xfrm>
            <a:off x="952501" y="2174878"/>
            <a:ext cx="3498056"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4806462" y="2174878"/>
            <a:ext cx="3497580"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35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959125" y="1761437"/>
            <a:ext cx="73152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958850" y="4108451"/>
            <a:ext cx="7315200" cy="1780116"/>
          </a:xfrm>
        </p:spPr>
        <p:txBody>
          <a:bodyPr/>
          <a:lstStyle/>
          <a:p>
            <a:pPr lvl="0"/>
            <a:r>
              <a:rPr lang="en-US"/>
              <a:t>Click to edit Master text styles</a:t>
            </a:r>
          </a:p>
          <a:p>
            <a:pPr lvl="1"/>
            <a:r>
              <a:rPr lang="en-US"/>
              <a:t>Second level</a:t>
            </a:r>
          </a:p>
        </p:txBody>
      </p:sp>
      <p:sp>
        <p:nvSpPr>
          <p:cNvPr id="14" name="Date Placeholder 3">
            <a:extLst>
              <a:ext uri="{FF2B5EF4-FFF2-40B4-BE49-F238E27FC236}">
                <a16:creationId xmlns:a16="http://schemas.microsoft.com/office/drawing/2014/main" id="{3FEE0182-5E6E-47B8-86E9-CC065BBEA7B7}"/>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5" name="Footer Placeholder 4">
            <a:extLst>
              <a:ext uri="{FF2B5EF4-FFF2-40B4-BE49-F238E27FC236}">
                <a16:creationId xmlns:a16="http://schemas.microsoft.com/office/drawing/2014/main" id="{D13BC5E4-D997-4149-8D6E-66A51B9900CE}"/>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6" name="Slide Number Placeholder 5">
            <a:extLst>
              <a:ext uri="{FF2B5EF4-FFF2-40B4-BE49-F238E27FC236}">
                <a16:creationId xmlns:a16="http://schemas.microsoft.com/office/drawing/2014/main" id="{FA6B5DDA-0C49-44A9-B553-0066B756A88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318440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13692094"/>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Rectangle 5"/>
          <p:cNvSpPr/>
          <p:nvPr/>
        </p:nvSpPr>
        <p:spPr>
          <a:xfrm>
            <a:off x="0" y="-17670"/>
            <a:ext cx="9144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1154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a:xfrm>
            <a:off x="974207" y="6265308"/>
            <a:ext cx="388559" cy="365125"/>
          </a:xfrm>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6" name="Rectangle 5"/>
          <p:cNvSpPr/>
          <p:nvPr/>
        </p:nvSpPr>
        <p:spPr>
          <a:xfrm>
            <a:off x="0" y="-17670"/>
            <a:ext cx="9144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7" name="Rectangle 6"/>
          <p:cNvSpPr/>
          <p:nvPr/>
        </p:nvSpPr>
        <p:spPr>
          <a:xfrm rot="16200000">
            <a:off x="-2980942" y="2962964"/>
            <a:ext cx="6876288" cy="9144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solidFill>
                <a:schemeClr val="bg1"/>
              </a:solidFill>
              <a:latin typeface="+mj-lt"/>
            </a:endParaRPr>
          </a:p>
        </p:txBody>
      </p:sp>
      <p:sp>
        <p:nvSpPr>
          <p:cNvPr id="8" name="Title Placeholder 1"/>
          <p:cNvSpPr>
            <a:spLocks noGrp="1"/>
          </p:cNvSpPr>
          <p:nvPr>
            <p:ph type="title"/>
          </p:nvPr>
        </p:nvSpPr>
        <p:spPr>
          <a:xfrm rot="16200000">
            <a:off x="-2407918" y="2421255"/>
            <a:ext cx="573024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38861" y="6132291"/>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10" name="Rectangle 9"/>
          <p:cNvSpPr/>
          <p:nvPr/>
        </p:nvSpPr>
        <p:spPr>
          <a:xfrm rot="5400000">
            <a:off x="-2493840" y="3390266"/>
            <a:ext cx="6876288" cy="59800"/>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52821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7B75-102F-4897-A41E-3DF7610E9FEC}"/>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B232B2-EE7C-4A1B-BC5F-03285CE66DE0}"/>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076F7-3D4D-454D-8424-FDAD28D9DF50}"/>
              </a:ext>
            </a:extLst>
          </p:cNvPr>
          <p:cNvSpPr>
            <a:spLocks noGrp="1"/>
          </p:cNvSpPr>
          <p:nvPr>
            <p:ph type="dt" sz="half" idx="10"/>
          </p:nvPr>
        </p:nvSpPr>
        <p:spPr/>
        <p:txBody>
          <a:bodyPr/>
          <a:lstStyle/>
          <a:p>
            <a:r>
              <a:rPr lang="en-US"/>
              <a:t>11-27-2019 v1a</a:t>
            </a:r>
          </a:p>
        </p:txBody>
      </p:sp>
      <p:sp>
        <p:nvSpPr>
          <p:cNvPr id="5" name="Footer Placeholder 4">
            <a:extLst>
              <a:ext uri="{FF2B5EF4-FFF2-40B4-BE49-F238E27FC236}">
                <a16:creationId xmlns:a16="http://schemas.microsoft.com/office/drawing/2014/main" id="{7103F955-D78F-4772-A1DE-BF38DC5282EF}"/>
              </a:ext>
            </a:extLst>
          </p:cNvPr>
          <p:cNvSpPr>
            <a:spLocks noGrp="1"/>
          </p:cNvSpPr>
          <p:nvPr>
            <p:ph type="ftr" sz="quarter" idx="11"/>
          </p:nvPr>
        </p:nvSpPr>
        <p:spPr/>
        <p:txBody>
          <a:bodyPr/>
          <a:lstStyle/>
          <a:p>
            <a:r>
              <a:rPr lang="en-US"/>
              <a:t>NTTC Training ala NJ – TY2019</a:t>
            </a:r>
          </a:p>
        </p:txBody>
      </p:sp>
      <p:sp>
        <p:nvSpPr>
          <p:cNvPr id="6" name="Slide Number Placeholder 5">
            <a:extLst>
              <a:ext uri="{FF2B5EF4-FFF2-40B4-BE49-F238E27FC236}">
                <a16:creationId xmlns:a16="http://schemas.microsoft.com/office/drawing/2014/main" id="{DE8C395E-AA13-4E51-9903-FDDCDED2F64F}"/>
              </a:ext>
            </a:extLst>
          </p:cNvPr>
          <p:cNvSpPr>
            <a:spLocks noGrp="1"/>
          </p:cNvSpPr>
          <p:nvPr>
            <p:ph type="sldNum" sz="quarter" idx="12"/>
          </p:nvPr>
        </p:nvSpPr>
        <p:spPr/>
        <p:txBody>
          <a:bodyPr/>
          <a:lstStyle/>
          <a:p>
            <a:fld id="{F56DB09B-2E1E-48D6-BF38-233787F9BAB1}" type="slidenum">
              <a:rPr lang="en-US" smtClean="0"/>
              <a:t>‹#›</a:t>
            </a:fld>
            <a:endParaRPr lang="en-US"/>
          </a:p>
        </p:txBody>
      </p:sp>
    </p:spTree>
    <p:extLst>
      <p:ext uri="{BB962C8B-B14F-4D97-AF65-F5344CB8AC3E}">
        <p14:creationId xmlns:p14="http://schemas.microsoft.com/office/powerpoint/2010/main" val="39353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458516" indent="-170260">
              <a:defRPr/>
            </a:lvl4pPr>
            <a:lvl5pPr marL="1797844" indent="-17026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73A09A5A-A9C0-4CD2-A868-78EA44F396D3}"/>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7" name="Footer Placeholder 4">
            <a:extLst>
              <a:ext uri="{FF2B5EF4-FFF2-40B4-BE49-F238E27FC236}">
                <a16:creationId xmlns:a16="http://schemas.microsoft.com/office/drawing/2014/main" id="{B0217534-7AEE-4CA5-B103-1415BD776EBA}"/>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8" name="Slide Number Placeholder 5">
            <a:extLst>
              <a:ext uri="{FF2B5EF4-FFF2-40B4-BE49-F238E27FC236}">
                <a16:creationId xmlns:a16="http://schemas.microsoft.com/office/drawing/2014/main" id="{E8D0076E-6785-4AB7-AF92-E035913FD33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219549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5" name="Footer Placeholder 4"/>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6" name="Slide Number Placeholder 5"/>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pic>
        <p:nvPicPr>
          <p:cNvPr id="7" name="Picture 6"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4" name="Text Placeholder 13"/>
          <p:cNvSpPr>
            <a:spLocks noGrp="1"/>
          </p:cNvSpPr>
          <p:nvPr>
            <p:ph type="body" idx="1"/>
          </p:nvPr>
        </p:nvSpPr>
        <p:spPr>
          <a:xfrm>
            <a:off x="959125" y="1761433"/>
            <a:ext cx="73152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9144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chemeClr val="bg1"/>
              </a:solidFill>
              <a:latin typeface="+mj-lt"/>
            </a:endParaRPr>
          </a:p>
        </p:txBody>
      </p:sp>
      <p:sp>
        <p:nvSpPr>
          <p:cNvPr id="2" name="Title Placeholder 1"/>
          <p:cNvSpPr>
            <a:spLocks noGrp="1"/>
          </p:cNvSpPr>
          <p:nvPr>
            <p:ph type="title"/>
          </p:nvPr>
        </p:nvSpPr>
        <p:spPr>
          <a:xfrm>
            <a:off x="800104" y="28835"/>
            <a:ext cx="731354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9"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2" name="Rectangle 11"/>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p:cNvSpPr/>
          <p:nvPr/>
        </p:nvSpPr>
        <p:spPr>
          <a:xfrm>
            <a:off x="0" y="1182574"/>
            <a:ext cx="9144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412009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257169" rtl="0" eaLnBrk="1" latinLnBrk="0" hangingPunct="1">
        <a:spcBef>
          <a:spcPct val="0"/>
        </a:spcBef>
        <a:buNone/>
        <a:defRPr sz="2250" b="1" kern="1200">
          <a:solidFill>
            <a:schemeClr val="bg1"/>
          </a:solidFill>
          <a:latin typeface="+mj-lt"/>
          <a:ea typeface="+mj-ea"/>
          <a:cs typeface="+mj-cs"/>
        </a:defRPr>
      </a:lvl1pPr>
    </p:titleStyle>
    <p:bodyStyle>
      <a:lvl1pPr marL="191989" indent="-191989" algn="l" defTabSz="257169" rtl="0" eaLnBrk="1" latinLnBrk="0" hangingPunct="1">
        <a:spcBef>
          <a:spcPts val="1013"/>
        </a:spcBef>
        <a:buClr>
          <a:srgbClr val="CF2124"/>
        </a:buClr>
        <a:buSzPct val="70000"/>
        <a:buFont typeface="Wingdings" panose="05000000000000000000" pitchFamily="2" charset="2"/>
        <a:buChar char=""/>
        <a:defRPr sz="1800" kern="1200">
          <a:solidFill>
            <a:schemeClr val="tx1"/>
          </a:solidFill>
          <a:latin typeface="+mn-lt"/>
          <a:ea typeface="+mn-ea"/>
          <a:cs typeface="+mn-cs"/>
        </a:defRPr>
      </a:lvl1pPr>
      <a:lvl2pPr marL="514350" indent="-190203" algn="l" defTabSz="257169" rtl="0" eaLnBrk="1" latinLnBrk="0" hangingPunct="1">
        <a:spcBef>
          <a:spcPts val="506"/>
        </a:spcBef>
        <a:buClr>
          <a:srgbClr val="CF2124"/>
        </a:buClr>
        <a:buSzPct val="110000"/>
        <a:buFont typeface="Calibri" panose="020F0502020204030204" pitchFamily="34" charset="0"/>
        <a:buChar char="─"/>
        <a:tabLst/>
        <a:defRPr sz="1575" kern="1200">
          <a:solidFill>
            <a:schemeClr val="tx1"/>
          </a:solidFill>
          <a:latin typeface="+mn-lt"/>
          <a:ea typeface="+mn-ea"/>
          <a:cs typeface="+mn-cs"/>
        </a:defRPr>
      </a:lvl2pPr>
      <a:lvl3pPr marL="803672" indent="-160735" algn="l" defTabSz="257169" rtl="0" eaLnBrk="1" latinLnBrk="0" hangingPunct="1">
        <a:spcBef>
          <a:spcPts val="338"/>
        </a:spcBef>
        <a:buClr>
          <a:srgbClr val="55493F"/>
        </a:buClr>
        <a:buSzPct val="110000"/>
        <a:buFont typeface="Arial"/>
        <a:buChar char="•"/>
        <a:tabLst/>
        <a:defRPr sz="1350" kern="1200">
          <a:solidFill>
            <a:schemeClr val="tx1"/>
          </a:solidFill>
          <a:latin typeface="+mn-lt"/>
          <a:ea typeface="+mn-ea"/>
          <a:cs typeface="+mn-cs"/>
        </a:defRPr>
      </a:lvl3pPr>
      <a:lvl4pPr marL="900090" indent="-128585" algn="l" defTabSz="257169" rtl="0" eaLnBrk="1" latinLnBrk="0" hangingPunct="1">
        <a:spcBef>
          <a:spcPct val="20000"/>
        </a:spcBef>
        <a:buFont typeface="Arial"/>
        <a:buChar char="–"/>
        <a:defRPr sz="1125" kern="1200">
          <a:solidFill>
            <a:schemeClr val="tx1"/>
          </a:solidFill>
          <a:latin typeface="+mn-lt"/>
          <a:ea typeface="+mn-ea"/>
          <a:cs typeface="+mn-cs"/>
        </a:defRPr>
      </a:lvl4pPr>
      <a:lvl5pPr marL="1157258" indent="-128585" algn="l" defTabSz="257169" rtl="0" eaLnBrk="1" latinLnBrk="0" hangingPunct="1">
        <a:spcBef>
          <a:spcPct val="20000"/>
        </a:spcBef>
        <a:buFont typeface="Arial"/>
        <a:buChar char="»"/>
        <a:defRPr sz="1125" kern="1200">
          <a:solidFill>
            <a:schemeClr val="tx1"/>
          </a:solidFill>
          <a:latin typeface="+mn-lt"/>
          <a:ea typeface="+mn-ea"/>
          <a:cs typeface="+mn-cs"/>
        </a:defRPr>
      </a:lvl5pPr>
      <a:lvl6pPr marL="1414427" indent="-128585" algn="l" defTabSz="257169"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9"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9" rtl="0" eaLnBrk="1" latinLnBrk="0" hangingPunct="1">
        <a:spcBef>
          <a:spcPct val="20000"/>
        </a:spcBef>
        <a:buFont typeface="Arial"/>
        <a:buChar char="•"/>
        <a:defRPr sz="1125" kern="1200">
          <a:solidFill>
            <a:schemeClr val="tx1"/>
          </a:solidFill>
          <a:latin typeface="+mn-lt"/>
          <a:ea typeface="+mn-ea"/>
          <a:cs typeface="+mn-cs"/>
        </a:defRPr>
      </a:lvl8pPr>
      <a:lvl9pPr marL="2185933" indent="-128585" algn="l" defTabSz="25716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9" rtl="0" eaLnBrk="1" latinLnBrk="0" hangingPunct="1">
        <a:defRPr sz="1013" kern="1200">
          <a:solidFill>
            <a:schemeClr val="tx1"/>
          </a:solidFill>
          <a:latin typeface="+mn-lt"/>
          <a:ea typeface="+mn-ea"/>
          <a:cs typeface="+mn-cs"/>
        </a:defRPr>
      </a:lvl1pPr>
      <a:lvl2pPr marL="257169" algn="l" defTabSz="257169" rtl="0" eaLnBrk="1" latinLnBrk="0" hangingPunct="1">
        <a:defRPr sz="1013" kern="1200">
          <a:solidFill>
            <a:schemeClr val="tx1"/>
          </a:solidFill>
          <a:latin typeface="+mn-lt"/>
          <a:ea typeface="+mn-ea"/>
          <a:cs typeface="+mn-cs"/>
        </a:defRPr>
      </a:lvl2pPr>
      <a:lvl3pPr marL="514338" algn="l" defTabSz="257169" rtl="0" eaLnBrk="1" latinLnBrk="0" hangingPunct="1">
        <a:defRPr sz="1013" kern="1200">
          <a:solidFill>
            <a:schemeClr val="tx1"/>
          </a:solidFill>
          <a:latin typeface="+mn-lt"/>
          <a:ea typeface="+mn-ea"/>
          <a:cs typeface="+mn-cs"/>
        </a:defRPr>
      </a:lvl3pPr>
      <a:lvl4pPr marL="771506" algn="l" defTabSz="257169" rtl="0" eaLnBrk="1" latinLnBrk="0" hangingPunct="1">
        <a:defRPr sz="1013" kern="1200">
          <a:solidFill>
            <a:schemeClr val="tx1"/>
          </a:solidFill>
          <a:latin typeface="+mn-lt"/>
          <a:ea typeface="+mn-ea"/>
          <a:cs typeface="+mn-cs"/>
        </a:defRPr>
      </a:lvl4pPr>
      <a:lvl5pPr marL="1028675" algn="l" defTabSz="257169" rtl="0" eaLnBrk="1" latinLnBrk="0" hangingPunct="1">
        <a:defRPr sz="1013" kern="1200">
          <a:solidFill>
            <a:schemeClr val="tx1"/>
          </a:solidFill>
          <a:latin typeface="+mn-lt"/>
          <a:ea typeface="+mn-ea"/>
          <a:cs typeface="+mn-cs"/>
        </a:defRPr>
      </a:lvl5pPr>
      <a:lvl6pPr marL="1285843" algn="l" defTabSz="257169" rtl="0" eaLnBrk="1" latinLnBrk="0" hangingPunct="1">
        <a:defRPr sz="1013" kern="1200">
          <a:solidFill>
            <a:schemeClr val="tx1"/>
          </a:solidFill>
          <a:latin typeface="+mn-lt"/>
          <a:ea typeface="+mn-ea"/>
          <a:cs typeface="+mn-cs"/>
        </a:defRPr>
      </a:lvl6pPr>
      <a:lvl7pPr marL="1543012" algn="l" defTabSz="257169" rtl="0" eaLnBrk="1" latinLnBrk="0" hangingPunct="1">
        <a:defRPr sz="1013" kern="1200">
          <a:solidFill>
            <a:schemeClr val="tx1"/>
          </a:solidFill>
          <a:latin typeface="+mn-lt"/>
          <a:ea typeface="+mn-ea"/>
          <a:cs typeface="+mn-cs"/>
        </a:defRPr>
      </a:lvl7pPr>
      <a:lvl8pPr marL="1800180" algn="l" defTabSz="257169" rtl="0" eaLnBrk="1" latinLnBrk="0" hangingPunct="1">
        <a:defRPr sz="1013" kern="1200">
          <a:solidFill>
            <a:schemeClr val="tx1"/>
          </a:solidFill>
          <a:latin typeface="+mn-lt"/>
          <a:ea typeface="+mn-ea"/>
          <a:cs typeface="+mn-cs"/>
        </a:defRPr>
      </a:lvl8pPr>
      <a:lvl9pPr marL="2057349" algn="l" defTabSz="257169"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microsoft.com/office/2007/relationships/hdphoto" Target="../media/hdphoto3.wdp"/></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microsoft.com/office/2007/relationships/hdphoto" Target="../media/hdphoto4.wdp"/></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microsoft.com/office/2007/relationships/hdphoto" Target="../media/hdphoto5.wdp"/></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microsoft.com/office/2007/relationships/hdphoto" Target="../media/hdphoto6.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microsoft.com/office/2007/relationships/hdphoto" Target="../media/hdphoto9.wdp"/><Relationship Id="rId5" Type="http://schemas.openxmlformats.org/officeDocument/2006/relationships/image" Target="../media/image32.png"/><Relationship Id="rId4" Type="http://schemas.microsoft.com/office/2007/relationships/hdphoto" Target="../media/hdphoto8.wdp"/></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9.xml"/><Relationship Id="rId6" Type="http://schemas.microsoft.com/office/2007/relationships/hdphoto" Target="../media/hdphoto11.wdp"/><Relationship Id="rId5" Type="http://schemas.openxmlformats.org/officeDocument/2006/relationships/image" Target="../media/image34.png"/><Relationship Id="rId4" Type="http://schemas.microsoft.com/office/2007/relationships/hdphoto" Target="../media/hdphoto10.wdp"/></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subTitle" idx="1"/>
          </p:nvPr>
        </p:nvSpPr>
        <p:spPr/>
        <p:txBody>
          <a:bodyPr/>
          <a:lstStyle/>
          <a:p>
            <a:r>
              <a:rPr lang="en-US" altLang="en-US" dirty="0"/>
              <a:t>Pub 4012 – Tab K</a:t>
            </a:r>
          </a:p>
          <a:p>
            <a:endParaRPr lang="en-US" altLang="en-US" dirty="0"/>
          </a:p>
        </p:txBody>
      </p:sp>
      <p:sp>
        <p:nvSpPr>
          <p:cNvPr id="3074" name="Rectangle 9"/>
          <p:cNvSpPr>
            <a:spLocks noGrp="1" noChangeArrowheads="1"/>
          </p:cNvSpPr>
          <p:nvPr>
            <p:ph type="title"/>
          </p:nvPr>
        </p:nvSpPr>
        <p:spPr/>
        <p:txBody>
          <a:bodyPr/>
          <a:lstStyle/>
          <a:p>
            <a:r>
              <a:rPr lang="en-US" altLang="en-US" dirty="0"/>
              <a:t>Quality Review of Tax Return </a:t>
            </a:r>
          </a:p>
        </p:txBody>
      </p:sp>
      <p:sp>
        <p:nvSpPr>
          <p:cNvPr id="2" name="Date Placeholder 1">
            <a:extLst>
              <a:ext uri="{FF2B5EF4-FFF2-40B4-BE49-F238E27FC236}">
                <a16:creationId xmlns:a16="http://schemas.microsoft.com/office/drawing/2014/main" id="{1D1FA961-9567-45D7-BFAB-6BAF22502EA7}"/>
              </a:ext>
            </a:extLst>
          </p:cNvPr>
          <p:cNvSpPr>
            <a:spLocks noGrp="1"/>
          </p:cNvSpPr>
          <p:nvPr>
            <p:ph type="dt" sz="half" idx="2"/>
          </p:nvPr>
        </p:nvSpPr>
        <p:spPr/>
        <p:txBody>
          <a:bodyPr/>
          <a:lstStyle/>
          <a:p>
            <a:r>
              <a:rPr lang="en-US"/>
              <a:t>11-27-2019 v1a</a:t>
            </a:r>
          </a:p>
        </p:txBody>
      </p:sp>
      <p:sp>
        <p:nvSpPr>
          <p:cNvPr id="3" name="Footer Placeholder 2">
            <a:extLst>
              <a:ext uri="{FF2B5EF4-FFF2-40B4-BE49-F238E27FC236}">
                <a16:creationId xmlns:a16="http://schemas.microsoft.com/office/drawing/2014/main" id="{220AFC65-D93E-4C76-A2CF-993FAECADB3B}"/>
              </a:ext>
            </a:extLst>
          </p:cNvPr>
          <p:cNvSpPr>
            <a:spLocks noGrp="1"/>
          </p:cNvSpPr>
          <p:nvPr>
            <p:ph type="ftr" sz="quarter" idx="3"/>
          </p:nvPr>
        </p:nvSpPr>
        <p:spPr/>
        <p:txBody>
          <a:bodyPr/>
          <a:lstStyle/>
          <a:p>
            <a:r>
              <a:rPr lang="en-US"/>
              <a:t>NTTC Training ala NJ – TY2019</a:t>
            </a:r>
          </a:p>
        </p:txBody>
      </p:sp>
      <p:sp>
        <p:nvSpPr>
          <p:cNvPr id="4" name="Slide Number Placeholder 3">
            <a:extLst>
              <a:ext uri="{FF2B5EF4-FFF2-40B4-BE49-F238E27FC236}">
                <a16:creationId xmlns:a16="http://schemas.microsoft.com/office/drawing/2014/main" id="{5B284315-A44F-45D6-8E37-C41E736496A3}"/>
              </a:ext>
            </a:extLst>
          </p:cNvPr>
          <p:cNvSpPr>
            <a:spLocks noGrp="1"/>
          </p:cNvSpPr>
          <p:nvPr>
            <p:ph type="sldNum" sz="quarter" idx="4"/>
          </p:nvPr>
        </p:nvSpPr>
        <p:spPr/>
        <p:txBody>
          <a:bodyPr/>
          <a:lstStyle/>
          <a:p>
            <a:fld id="{F56DB09B-2E1E-48D6-BF38-233787F9BAB1}" type="slidenum">
              <a:rPr lang="en-US" smtClean="0"/>
              <a:t>1</a:t>
            </a:fld>
            <a:endParaRPr lang="en-US"/>
          </a:p>
        </p:txBody>
      </p:sp>
    </p:spTree>
    <p:extLst>
      <p:ext uri="{BB962C8B-B14F-4D97-AF65-F5344CB8AC3E}">
        <p14:creationId xmlns:p14="http://schemas.microsoft.com/office/powerpoint/2010/main" val="421659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10</a:t>
            </a:fld>
            <a:endParaRPr lang="en-US" altLang="en-US" dirty="0"/>
          </a:p>
        </p:txBody>
      </p:sp>
      <p:sp>
        <p:nvSpPr>
          <p:cNvPr id="4" name="Content Placeholder 3"/>
          <p:cNvSpPr>
            <a:spLocks noGrp="1"/>
          </p:cNvSpPr>
          <p:nvPr>
            <p:ph sz="quarter" idx="12"/>
          </p:nvPr>
        </p:nvSpPr>
        <p:spPr/>
        <p:txBody>
          <a:bodyPr>
            <a:normAutofit/>
          </a:bodyPr>
          <a:lstStyle/>
          <a:p>
            <a:r>
              <a:rPr lang="en-US" altLang="en-US" dirty="0"/>
              <a:t>Notices from IRS are extremely stressful </a:t>
            </a:r>
          </a:p>
          <a:p>
            <a:pPr lvl="1"/>
            <a:r>
              <a:rPr lang="en-US" altLang="en-US" dirty="0"/>
              <a:t>No one enjoys being pen pals with IRS</a:t>
            </a:r>
          </a:p>
          <a:p>
            <a:r>
              <a:rPr lang="en-US" altLang="en-US" dirty="0"/>
              <a:t>Taxpayer hardship paying money back</a:t>
            </a:r>
          </a:p>
          <a:p>
            <a:r>
              <a:rPr lang="en-US" altLang="en-US" dirty="0"/>
              <a:t>Costly interests and penalties</a:t>
            </a:r>
          </a:p>
          <a:p>
            <a:r>
              <a:rPr lang="en-US" altLang="en-US" dirty="0"/>
              <a:t>Missed eligible credits or deductions</a:t>
            </a:r>
          </a:p>
          <a:p>
            <a:endParaRPr lang="en-US" dirty="0"/>
          </a:p>
        </p:txBody>
      </p:sp>
      <p:sp>
        <p:nvSpPr>
          <p:cNvPr id="5" name="Title 4"/>
          <p:cNvSpPr>
            <a:spLocks noGrp="1"/>
          </p:cNvSpPr>
          <p:nvPr>
            <p:ph type="title"/>
          </p:nvPr>
        </p:nvSpPr>
        <p:spPr/>
        <p:txBody>
          <a:bodyPr>
            <a:normAutofit/>
          </a:bodyPr>
          <a:lstStyle/>
          <a:p>
            <a:r>
              <a:rPr lang="en-US" dirty="0"/>
              <a:t>Consequences of a Poor Quality Review</a:t>
            </a:r>
          </a:p>
        </p:txBody>
      </p:sp>
      <p:sp>
        <p:nvSpPr>
          <p:cNvPr id="6" name="Date Placeholder 5">
            <a:extLst>
              <a:ext uri="{FF2B5EF4-FFF2-40B4-BE49-F238E27FC236}">
                <a16:creationId xmlns:a16="http://schemas.microsoft.com/office/drawing/2014/main" id="{BD532904-8AEC-414B-8B8C-7FB2DB0861A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0493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11</a:t>
            </a:fld>
            <a:endParaRPr lang="en-US" altLang="en-US" dirty="0"/>
          </a:p>
        </p:txBody>
      </p:sp>
      <p:sp>
        <p:nvSpPr>
          <p:cNvPr id="4" name="Content Placeholder 3"/>
          <p:cNvSpPr>
            <a:spLocks noGrp="1"/>
          </p:cNvSpPr>
          <p:nvPr>
            <p:ph sz="quarter" idx="12"/>
          </p:nvPr>
        </p:nvSpPr>
        <p:spPr/>
        <p:txBody>
          <a:bodyPr/>
          <a:lstStyle/>
          <a:p>
            <a:r>
              <a:rPr lang="en-US" altLang="en-US" dirty="0"/>
              <a:t>Reduces anxiety knowing another Counselor “has your back”</a:t>
            </a:r>
          </a:p>
          <a:p>
            <a:r>
              <a:rPr lang="en-US" altLang="en-US" dirty="0"/>
              <a:t>Receiving feedback increases skills and builds confidence</a:t>
            </a:r>
          </a:p>
          <a:p>
            <a:r>
              <a:rPr lang="en-US" altLang="en-US" dirty="0"/>
              <a:t>Raises volunteer morale</a:t>
            </a:r>
          </a:p>
          <a:p>
            <a:r>
              <a:rPr lang="en-US" altLang="en-US" dirty="0"/>
              <a:t>Fosters teamwork</a:t>
            </a:r>
          </a:p>
          <a:p>
            <a:endParaRPr lang="en-US" dirty="0"/>
          </a:p>
        </p:txBody>
      </p:sp>
      <p:sp>
        <p:nvSpPr>
          <p:cNvPr id="5" name="Title 4"/>
          <p:cNvSpPr>
            <a:spLocks noGrp="1"/>
          </p:cNvSpPr>
          <p:nvPr>
            <p:ph type="title"/>
          </p:nvPr>
        </p:nvSpPr>
        <p:spPr/>
        <p:txBody>
          <a:bodyPr/>
          <a:lstStyle/>
          <a:p>
            <a:r>
              <a:rPr lang="en-US" dirty="0"/>
              <a:t>Benefits for the Counselor</a:t>
            </a:r>
          </a:p>
        </p:txBody>
      </p:sp>
      <p:sp>
        <p:nvSpPr>
          <p:cNvPr id="6" name="Date Placeholder 5">
            <a:extLst>
              <a:ext uri="{FF2B5EF4-FFF2-40B4-BE49-F238E27FC236}">
                <a16:creationId xmlns:a16="http://schemas.microsoft.com/office/drawing/2014/main" id="{D9F9A39E-1446-47B3-85F5-7BAAA098D83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68111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12</a:t>
            </a:fld>
            <a:endParaRPr lang="en-US" altLang="en-US" dirty="0"/>
          </a:p>
        </p:txBody>
      </p:sp>
      <p:sp>
        <p:nvSpPr>
          <p:cNvPr id="4" name="Content Placeholder 3"/>
          <p:cNvSpPr>
            <a:spLocks noGrp="1"/>
          </p:cNvSpPr>
          <p:nvPr>
            <p:ph sz="quarter" idx="12"/>
          </p:nvPr>
        </p:nvSpPr>
        <p:spPr/>
        <p:txBody>
          <a:bodyPr>
            <a:normAutofit/>
          </a:bodyPr>
          <a:lstStyle/>
          <a:p>
            <a:pPr>
              <a:lnSpc>
                <a:spcPct val="110000"/>
              </a:lnSpc>
            </a:pPr>
            <a:r>
              <a:rPr lang="en-US" altLang="en-US" dirty="0"/>
              <a:t>Reduces e-file reject rates</a:t>
            </a:r>
          </a:p>
          <a:p>
            <a:pPr>
              <a:lnSpc>
                <a:spcPct val="110000"/>
              </a:lnSpc>
            </a:pPr>
            <a:r>
              <a:rPr lang="en-US" altLang="en-US" dirty="0"/>
              <a:t>Ensures compliance with Quality Site Requirements</a:t>
            </a:r>
          </a:p>
          <a:p>
            <a:pPr>
              <a:lnSpc>
                <a:spcPct val="110000"/>
              </a:lnSpc>
            </a:pPr>
            <a:r>
              <a:rPr lang="en-US" altLang="en-US" dirty="0"/>
              <a:t>Increases productivity, reduces rework (amended returns)</a:t>
            </a:r>
          </a:p>
          <a:p>
            <a:pPr>
              <a:lnSpc>
                <a:spcPct val="110000"/>
              </a:lnSpc>
            </a:pPr>
            <a:r>
              <a:rPr lang="en-US" altLang="en-US" dirty="0"/>
              <a:t>Gives taxpayers more confidence in site’s ability to prepare complete and accurate tax returns</a:t>
            </a:r>
          </a:p>
          <a:p>
            <a:pPr>
              <a:lnSpc>
                <a:spcPct val="110000"/>
              </a:lnSpc>
            </a:pPr>
            <a:endParaRPr lang="en-US" dirty="0"/>
          </a:p>
        </p:txBody>
      </p:sp>
      <p:sp>
        <p:nvSpPr>
          <p:cNvPr id="5" name="Title 4"/>
          <p:cNvSpPr>
            <a:spLocks noGrp="1"/>
          </p:cNvSpPr>
          <p:nvPr>
            <p:ph type="title"/>
          </p:nvPr>
        </p:nvSpPr>
        <p:spPr/>
        <p:txBody>
          <a:bodyPr/>
          <a:lstStyle/>
          <a:p>
            <a:r>
              <a:rPr lang="en-US" dirty="0"/>
              <a:t>Benefits for the Site</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AEFB7ABD-36B4-41BF-B417-8EAED9AD76E0}"/>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35496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13</a:t>
            </a:fld>
            <a:endParaRPr lang="en-US" altLang="en-US" dirty="0"/>
          </a:p>
        </p:txBody>
      </p:sp>
      <p:sp>
        <p:nvSpPr>
          <p:cNvPr id="4" name="Content Placeholder 3"/>
          <p:cNvSpPr>
            <a:spLocks noGrp="1"/>
          </p:cNvSpPr>
          <p:nvPr>
            <p:ph sz="quarter" idx="12"/>
          </p:nvPr>
        </p:nvSpPr>
        <p:spPr/>
        <p:txBody>
          <a:bodyPr/>
          <a:lstStyle/>
          <a:p>
            <a:r>
              <a:rPr lang="en-US"/>
              <a:t>Quality Review resources</a:t>
            </a:r>
          </a:p>
          <a:p>
            <a:pPr lvl="1"/>
            <a:r>
              <a:rPr lang="en-US"/>
              <a:t>Gold Standards for Quality Review </a:t>
            </a:r>
          </a:p>
          <a:p>
            <a:pPr lvl="2"/>
            <a:r>
              <a:rPr lang="en-US"/>
              <a:t>AARP portal – Type “gold” in search box – in Libraries</a:t>
            </a:r>
          </a:p>
          <a:p>
            <a:pPr lvl="1"/>
            <a:r>
              <a:rPr lang="en-US"/>
              <a:t>Pub 4012 Tab K Basic Quality Review Process </a:t>
            </a:r>
          </a:p>
          <a:p>
            <a:endParaRPr lang="en-US" dirty="0"/>
          </a:p>
        </p:txBody>
      </p:sp>
      <p:sp>
        <p:nvSpPr>
          <p:cNvPr id="5" name="Title 4"/>
          <p:cNvSpPr>
            <a:spLocks noGrp="1"/>
          </p:cNvSpPr>
          <p:nvPr>
            <p:ph type="title"/>
          </p:nvPr>
        </p:nvSpPr>
        <p:spPr/>
        <p:txBody>
          <a:bodyPr/>
          <a:lstStyle/>
          <a:p>
            <a:r>
              <a:rPr lang="en-US"/>
              <a:t>Quality Review Resources</a:t>
            </a:r>
            <a:endParaRPr lang="en-US" dirty="0"/>
          </a:p>
        </p:txBody>
      </p:sp>
      <p:sp>
        <p:nvSpPr>
          <p:cNvPr id="2" name="Date Placeholder 1">
            <a:extLst>
              <a:ext uri="{FF2B5EF4-FFF2-40B4-BE49-F238E27FC236}">
                <a16:creationId xmlns:a16="http://schemas.microsoft.com/office/drawing/2014/main" id="{D35CF698-17E6-4CBD-AD01-434ED5C8188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768355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14</a:t>
            </a:fld>
            <a:endParaRPr lang="en-US" altLang="en-US" dirty="0"/>
          </a:p>
        </p:txBody>
      </p:sp>
      <p:sp>
        <p:nvSpPr>
          <p:cNvPr id="20483" name="Content Placeholder 2"/>
          <p:cNvSpPr>
            <a:spLocks noGrp="1"/>
          </p:cNvSpPr>
          <p:nvPr>
            <p:ph sz="quarter" idx="12"/>
          </p:nvPr>
        </p:nvSpPr>
        <p:spPr/>
        <p:txBody>
          <a:bodyPr/>
          <a:lstStyle/>
          <a:p>
            <a:r>
              <a:rPr lang="en-US" altLang="en-US" dirty="0"/>
              <a:t>The Quality Reviewer must verify: </a:t>
            </a:r>
          </a:p>
          <a:p>
            <a:pPr lvl="1"/>
            <a:r>
              <a:rPr lang="en-US" altLang="en-US" dirty="0"/>
              <a:t>All issues on tax return are within scope</a:t>
            </a:r>
          </a:p>
          <a:p>
            <a:pPr lvl="1"/>
            <a:r>
              <a:rPr lang="en-US" altLang="en-US" dirty="0"/>
              <a:t>Both tax preparer and reviewer are certified to complete the tax return for the tax year</a:t>
            </a:r>
          </a:p>
          <a:p>
            <a:pPr lvl="1"/>
            <a:r>
              <a:rPr lang="en-US" altLang="en-US" dirty="0"/>
              <a:t>All required entries in Intake Booklet were completed and marked Yes or No</a:t>
            </a:r>
          </a:p>
          <a:p>
            <a:pPr lvl="1"/>
            <a:endParaRPr lang="en-US" altLang="en-US" dirty="0"/>
          </a:p>
          <a:p>
            <a:endParaRPr lang="en-US" altLang="en-US" dirty="0"/>
          </a:p>
        </p:txBody>
      </p:sp>
      <p:sp>
        <p:nvSpPr>
          <p:cNvPr id="8194" name="Title 1"/>
          <p:cNvSpPr>
            <a:spLocks noGrp="1"/>
          </p:cNvSpPr>
          <p:nvPr>
            <p:ph type="title"/>
          </p:nvPr>
        </p:nvSpPr>
        <p:spPr/>
        <p:txBody>
          <a:bodyPr/>
          <a:lstStyle/>
          <a:p>
            <a:r>
              <a:rPr lang="en-US" altLang="en-US" dirty="0"/>
              <a:t>Quality Review Process</a:t>
            </a:r>
          </a:p>
        </p:txBody>
      </p:sp>
      <p:sp>
        <p:nvSpPr>
          <p:cNvPr id="4" name="Footer Placeholder 3"/>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A8FC907E-6E84-4783-B5F2-A0345BB16CF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51655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pPr>
              <a:defRPr/>
            </a:pPr>
            <a:r>
              <a:rPr lang="en-US">
                <a:solidFill>
                  <a:prstClr val="black">
                    <a:tint val="75000"/>
                  </a:prstClr>
                </a:solidFill>
              </a:rPr>
              <a:t>NTTC Training ala NJ – TY2019</a:t>
            </a:r>
            <a:endParaRPr lang="en-US" dirty="0">
              <a:solidFill>
                <a:prstClr val="black">
                  <a:tint val="75000"/>
                </a:prstClr>
              </a:solidFill>
            </a:endParaRPr>
          </a:p>
        </p:txBody>
      </p:sp>
      <p:sp>
        <p:nvSpPr>
          <p:cNvPr id="4" name="Slide Number Placeholder 3"/>
          <p:cNvSpPr>
            <a:spLocks noGrp="1"/>
          </p:cNvSpPr>
          <p:nvPr>
            <p:ph type="sldNum" sz="quarter" idx="4"/>
          </p:nvPr>
        </p:nvSpPr>
        <p:spPr>
          <a:xfrm>
            <a:off x="457204" y="6265308"/>
            <a:ext cx="702365" cy="365125"/>
          </a:xfrm>
        </p:spPr>
        <p:txBody>
          <a:bodyPr/>
          <a:lstStyle/>
          <a:p>
            <a:pPr>
              <a:defRPr/>
            </a:pPr>
            <a:fld id="{5E528A4C-121C-4D59-B53C-87624A25A9DE}" type="slidenum">
              <a:rPr lang="en-US" altLang="en-US" smtClean="0">
                <a:solidFill>
                  <a:prstClr val="black">
                    <a:tint val="75000"/>
                  </a:prstClr>
                </a:solidFill>
              </a:rPr>
              <a:pPr>
                <a:defRPr/>
              </a:pPr>
              <a:t>15</a:t>
            </a:fld>
            <a:endParaRPr lang="en-US" altLang="en-US" dirty="0">
              <a:solidFill>
                <a:prstClr val="black">
                  <a:tint val="75000"/>
                </a:prstClr>
              </a:solidFill>
            </a:endParaRPr>
          </a:p>
        </p:txBody>
      </p:sp>
      <p:sp>
        <p:nvSpPr>
          <p:cNvPr id="5" name="Content Placeholder 4"/>
          <p:cNvSpPr>
            <a:spLocks noGrp="1"/>
          </p:cNvSpPr>
          <p:nvPr>
            <p:ph sz="quarter" idx="12"/>
          </p:nvPr>
        </p:nvSpPr>
        <p:spPr/>
        <p:txBody>
          <a:bodyPr>
            <a:normAutofit/>
          </a:bodyPr>
          <a:lstStyle/>
          <a:p>
            <a:r>
              <a:rPr lang="en-US" b="1" dirty="0"/>
              <a:t>Involve the taxpayer(s)</a:t>
            </a:r>
          </a:p>
          <a:p>
            <a:r>
              <a:rPr lang="en-US" dirty="0"/>
              <a:t>Thorough review of Intake Booklet</a:t>
            </a:r>
          </a:p>
          <a:p>
            <a:r>
              <a:rPr lang="en-US" dirty="0"/>
              <a:t>Careful review of tax return</a:t>
            </a:r>
          </a:p>
          <a:p>
            <a:r>
              <a:rPr lang="en-US" dirty="0"/>
              <a:t>All errors/deficiencies corrected</a:t>
            </a:r>
          </a:p>
          <a:p>
            <a:r>
              <a:rPr lang="en-US" dirty="0"/>
              <a:t>Compare with last year’s return</a:t>
            </a:r>
          </a:p>
        </p:txBody>
      </p:sp>
      <p:sp>
        <p:nvSpPr>
          <p:cNvPr id="2" name="Title 1"/>
          <p:cNvSpPr>
            <a:spLocks noGrp="1"/>
          </p:cNvSpPr>
          <p:nvPr>
            <p:ph type="title"/>
          </p:nvPr>
        </p:nvSpPr>
        <p:spPr/>
        <p:txBody>
          <a:bodyPr>
            <a:normAutofit/>
          </a:bodyPr>
          <a:lstStyle/>
          <a:p>
            <a:r>
              <a:rPr lang="en-US" dirty="0"/>
              <a:t>Keys to an Accurate Quality Review</a:t>
            </a:r>
          </a:p>
        </p:txBody>
      </p:sp>
      <p:sp>
        <p:nvSpPr>
          <p:cNvPr id="6" name="Date Placeholder 5">
            <a:extLst>
              <a:ext uri="{FF2B5EF4-FFF2-40B4-BE49-F238E27FC236}">
                <a16:creationId xmlns:a16="http://schemas.microsoft.com/office/drawing/2014/main" id="{D542E9CD-A117-4FEF-9D9F-EBAB5419200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82871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5E528A4C-121C-4D59-B53C-87624A25A9DE}" type="slidenum">
              <a:rPr lang="en-US" altLang="en-US" smtClean="0"/>
              <a:pPr/>
              <a:t>16</a:t>
            </a:fld>
            <a:endParaRPr lang="en-US" altLang="en-US" dirty="0"/>
          </a:p>
        </p:txBody>
      </p:sp>
      <p:sp>
        <p:nvSpPr>
          <p:cNvPr id="5" name="Content Placeholder 4"/>
          <p:cNvSpPr>
            <a:spLocks noGrp="1"/>
          </p:cNvSpPr>
          <p:nvPr>
            <p:ph sz="quarter" idx="12"/>
          </p:nvPr>
        </p:nvSpPr>
        <p:spPr/>
        <p:txBody>
          <a:bodyPr>
            <a:normAutofit/>
          </a:bodyPr>
          <a:lstStyle/>
          <a:p>
            <a:r>
              <a:rPr lang="en-US" altLang="en-US" dirty="0"/>
              <a:t>Review any issues that came up during preparation</a:t>
            </a:r>
          </a:p>
          <a:p>
            <a:r>
              <a:rPr lang="en-US" dirty="0"/>
              <a:t>Ask taxpayer(s) if they have </a:t>
            </a:r>
            <a:r>
              <a:rPr lang="en-US" b="1" dirty="0"/>
              <a:t>any other income</a:t>
            </a:r>
          </a:p>
          <a:p>
            <a:r>
              <a:rPr lang="en-US" dirty="0"/>
              <a:t>Does taxpayer have any questions?</a:t>
            </a:r>
          </a:p>
          <a:p>
            <a:r>
              <a:rPr lang="en-US" dirty="0">
                <a:solidFill>
                  <a:srgbClr val="0000FF"/>
                </a:solidFill>
              </a:rPr>
              <a:t>Make sure taxpayer understands that they are responsible for accuracy of their return</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Involve Taxpayer	</a:t>
            </a:r>
          </a:p>
        </p:txBody>
      </p:sp>
      <p:sp>
        <p:nvSpPr>
          <p:cNvPr id="6" name="Date Placeholder 5">
            <a:extLst>
              <a:ext uri="{FF2B5EF4-FFF2-40B4-BE49-F238E27FC236}">
                <a16:creationId xmlns:a16="http://schemas.microsoft.com/office/drawing/2014/main" id="{C2AF331A-05D9-464D-B707-80723788562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97156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5E528A4C-121C-4D59-B53C-87624A25A9DE}" type="slidenum">
              <a:rPr lang="en-US" altLang="en-US" smtClean="0"/>
              <a:pPr/>
              <a:t>17</a:t>
            </a:fld>
            <a:endParaRPr lang="en-US" altLang="en-US" dirty="0"/>
          </a:p>
        </p:txBody>
      </p:sp>
      <p:sp>
        <p:nvSpPr>
          <p:cNvPr id="5" name="Content Placeholder 4"/>
          <p:cNvSpPr>
            <a:spLocks noGrp="1"/>
          </p:cNvSpPr>
          <p:nvPr>
            <p:ph sz="quarter" idx="12"/>
          </p:nvPr>
        </p:nvSpPr>
        <p:spPr/>
        <p:txBody>
          <a:bodyPr>
            <a:normAutofit/>
          </a:bodyPr>
          <a:lstStyle/>
          <a:p>
            <a:r>
              <a:rPr lang="en-US" dirty="0"/>
              <a:t>Review preparer notes, changes, new information, clarifications, etc. on Intake Booklet</a:t>
            </a:r>
          </a:p>
          <a:p>
            <a:r>
              <a:rPr lang="en-US" dirty="0"/>
              <a:t>Parts I &amp; II </a:t>
            </a:r>
          </a:p>
          <a:p>
            <a:pPr lvl="1"/>
            <a:r>
              <a:rPr lang="en-US" dirty="0"/>
              <a:t>Confirm most advantageous and correct Filing Status selected</a:t>
            </a:r>
          </a:p>
          <a:p>
            <a:pPr lvl="1"/>
            <a:r>
              <a:rPr lang="en-US" dirty="0"/>
              <a:t>All dependents claimed as Qualifying Children or Qualifying Relatives as appropriate</a:t>
            </a:r>
          </a:p>
          <a:p>
            <a:pPr lvl="1"/>
            <a:r>
              <a:rPr lang="en-US" dirty="0"/>
              <a:t>Dependent questions (gray section) answered</a:t>
            </a:r>
          </a:p>
          <a:p>
            <a:pPr lvl="1"/>
            <a:endParaRPr lang="en-US" dirty="0"/>
          </a:p>
          <a:p>
            <a:pPr lvl="1"/>
            <a:endParaRPr lang="en-US" dirty="0"/>
          </a:p>
        </p:txBody>
      </p:sp>
      <p:sp>
        <p:nvSpPr>
          <p:cNvPr id="2" name="Title 1"/>
          <p:cNvSpPr>
            <a:spLocks noGrp="1"/>
          </p:cNvSpPr>
          <p:nvPr>
            <p:ph type="title"/>
          </p:nvPr>
        </p:nvSpPr>
        <p:spPr/>
        <p:txBody>
          <a:bodyPr/>
          <a:lstStyle/>
          <a:p>
            <a:r>
              <a:rPr lang="en-US" dirty="0"/>
              <a:t>Review Intake Booklet</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20FF3A36-E6A3-40D5-861D-CE13A48E780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003119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5E528A4C-121C-4D59-B53C-87624A25A9DE}" type="slidenum">
              <a:rPr lang="en-US" altLang="en-US" smtClean="0"/>
              <a:pPr/>
              <a:t>18</a:t>
            </a:fld>
            <a:endParaRPr lang="en-US" altLang="en-US" dirty="0"/>
          </a:p>
        </p:txBody>
      </p:sp>
      <p:sp>
        <p:nvSpPr>
          <p:cNvPr id="5" name="Content Placeholder 4"/>
          <p:cNvSpPr>
            <a:spLocks noGrp="1"/>
          </p:cNvSpPr>
          <p:nvPr>
            <p:ph sz="quarter" idx="12"/>
          </p:nvPr>
        </p:nvSpPr>
        <p:spPr/>
        <p:txBody>
          <a:bodyPr>
            <a:normAutofit/>
          </a:bodyPr>
          <a:lstStyle/>
          <a:p>
            <a:r>
              <a:rPr lang="en-US" dirty="0"/>
              <a:t>Part III - Income</a:t>
            </a:r>
          </a:p>
          <a:p>
            <a:pPr lvl="1"/>
            <a:r>
              <a:rPr lang="en-US" dirty="0"/>
              <a:t>Tax documents match appropriate checked boxes</a:t>
            </a:r>
          </a:p>
          <a:p>
            <a:pPr lvl="1"/>
            <a:r>
              <a:rPr lang="en-US" dirty="0"/>
              <a:t>All “Unsure” or unmarked boxes resolved</a:t>
            </a:r>
          </a:p>
          <a:p>
            <a:pPr lvl="1"/>
            <a:r>
              <a:rPr lang="en-US" altLang="en-US" dirty="0"/>
              <a:t>All tax documents accounted for and entered</a:t>
            </a:r>
          </a:p>
          <a:p>
            <a:pPr marL="0" indent="0">
              <a:buNone/>
            </a:pPr>
            <a:r>
              <a:rPr lang="en-US" dirty="0">
                <a:solidFill>
                  <a:srgbClr val="0033CC"/>
                </a:solidFill>
              </a:rPr>
              <a:t>		</a:t>
            </a:r>
          </a:p>
          <a:p>
            <a:pPr marL="0" indent="0">
              <a:buNone/>
            </a:pPr>
            <a:r>
              <a:rPr lang="en-US" dirty="0">
                <a:solidFill>
                  <a:srgbClr val="000000"/>
                </a:solidFill>
              </a:rPr>
              <a:t>			What do you always ask the taxpayer?</a:t>
            </a:r>
          </a:p>
          <a:p>
            <a:pPr marL="0" indent="0">
              <a:buNone/>
            </a:pPr>
            <a:r>
              <a:rPr lang="en-US" dirty="0">
                <a:solidFill>
                  <a:srgbClr val="0033CC"/>
                </a:solidFill>
              </a:rPr>
              <a:t>	</a:t>
            </a:r>
            <a:r>
              <a:rPr lang="en-US" dirty="0">
                <a:solidFill>
                  <a:srgbClr val="0000FF"/>
                </a:solidFill>
              </a:rPr>
              <a:t>		“Did you have any other income?”</a:t>
            </a:r>
            <a:endParaRPr lang="en-US" altLang="en-US" dirty="0">
              <a:solidFill>
                <a:srgbClr val="0000FF"/>
              </a:solidFill>
            </a:endParaRPr>
          </a:p>
          <a:p>
            <a:pPr lvl="1"/>
            <a:endParaRPr lang="en-US" dirty="0"/>
          </a:p>
          <a:p>
            <a:pPr lvl="1"/>
            <a:endParaRPr lang="en-US" dirty="0"/>
          </a:p>
          <a:p>
            <a:pPr lvl="1"/>
            <a:endParaRPr lang="en-US" dirty="0"/>
          </a:p>
        </p:txBody>
      </p:sp>
      <p:sp>
        <p:nvSpPr>
          <p:cNvPr id="2" name="Title 1"/>
          <p:cNvSpPr>
            <a:spLocks noGrp="1"/>
          </p:cNvSpPr>
          <p:nvPr>
            <p:ph type="title"/>
          </p:nvPr>
        </p:nvSpPr>
        <p:spPr/>
        <p:txBody>
          <a:bodyPr/>
          <a:lstStyle/>
          <a:p>
            <a:r>
              <a:rPr lang="en-US" dirty="0"/>
              <a:t>Review Intake Booklet</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F9A84F59-1382-4E67-A20F-776CE84F33B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0283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19</a:t>
            </a:fld>
            <a:endParaRPr lang="en-US" altLang="en-US" dirty="0"/>
          </a:p>
        </p:txBody>
      </p:sp>
      <p:sp>
        <p:nvSpPr>
          <p:cNvPr id="4" name="Content Placeholder 3"/>
          <p:cNvSpPr>
            <a:spLocks noGrp="1"/>
          </p:cNvSpPr>
          <p:nvPr>
            <p:ph sz="quarter" idx="12"/>
          </p:nvPr>
        </p:nvSpPr>
        <p:spPr/>
        <p:txBody>
          <a:bodyPr>
            <a:normAutofit/>
          </a:bodyPr>
          <a:lstStyle/>
          <a:p>
            <a:r>
              <a:rPr lang="en-US" dirty="0"/>
              <a:t>Part IV – Expenses</a:t>
            </a:r>
          </a:p>
          <a:p>
            <a:pPr lvl="1"/>
            <a:r>
              <a:rPr lang="en-US" altLang="en-US" dirty="0"/>
              <a:t>Only qualifying expenses entered on return</a:t>
            </a:r>
          </a:p>
          <a:p>
            <a:pPr lvl="1"/>
            <a:r>
              <a:rPr lang="en-US" altLang="en-US" dirty="0"/>
              <a:t>All available adjustments to income included</a:t>
            </a:r>
          </a:p>
          <a:p>
            <a:pPr lvl="1"/>
            <a:r>
              <a:rPr lang="en-US" altLang="en-US" dirty="0"/>
              <a:t>Appropriate deductions (standard or itemized and/or qualified business income) used to compute taxable income</a:t>
            </a:r>
          </a:p>
          <a:p>
            <a:pPr lvl="1"/>
            <a:r>
              <a:rPr lang="en-US" altLang="en-US" dirty="0"/>
              <a:t>All available credits applied to reduce total tax</a:t>
            </a:r>
          </a:p>
          <a:p>
            <a:pPr lvl="1"/>
            <a:r>
              <a:rPr lang="en-US" dirty="0"/>
              <a:t>Credits make sense (EITC, AOC, CTC, etc.)</a:t>
            </a:r>
          </a:p>
          <a:p>
            <a:pPr lvl="1"/>
            <a:endParaRPr lang="en-US" altLang="en-US" dirty="0"/>
          </a:p>
          <a:p>
            <a:endParaRPr lang="en-US" dirty="0"/>
          </a:p>
        </p:txBody>
      </p:sp>
      <p:sp>
        <p:nvSpPr>
          <p:cNvPr id="5" name="Title 4"/>
          <p:cNvSpPr>
            <a:spLocks noGrp="1"/>
          </p:cNvSpPr>
          <p:nvPr>
            <p:ph type="title"/>
          </p:nvPr>
        </p:nvSpPr>
        <p:spPr/>
        <p:txBody>
          <a:bodyPr/>
          <a:lstStyle/>
          <a:p>
            <a:r>
              <a:rPr lang="en-US" dirty="0"/>
              <a:t>Review Intake Booklet</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1726D97B-C6DD-4ECD-91F8-7D1A14135BD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92768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2</a:t>
            </a:fld>
            <a:endParaRPr lang="en-US" altLang="en-US" dirty="0"/>
          </a:p>
        </p:txBody>
      </p:sp>
      <p:sp>
        <p:nvSpPr>
          <p:cNvPr id="4" name="Content Placeholder 3"/>
          <p:cNvSpPr>
            <a:spLocks noGrp="1"/>
          </p:cNvSpPr>
          <p:nvPr>
            <p:ph sz="quarter" idx="12"/>
          </p:nvPr>
        </p:nvSpPr>
        <p:spPr/>
        <p:txBody>
          <a:bodyPr/>
          <a:lstStyle/>
          <a:p>
            <a:r>
              <a:rPr lang="en-US" dirty="0"/>
              <a:t>Principles of Quality Review (requirements and basic concepts of Quality Review)</a:t>
            </a:r>
          </a:p>
          <a:p>
            <a:r>
              <a:rPr lang="en-US" dirty="0"/>
              <a:t>Conducting a Quality Review – One Example </a:t>
            </a:r>
          </a:p>
          <a:p>
            <a:r>
              <a:rPr lang="en-US" dirty="0"/>
              <a:t>QR Saves the Day (real life examples)</a:t>
            </a:r>
          </a:p>
          <a:p>
            <a:pPr lvl="1">
              <a:buNone/>
            </a:pPr>
            <a:endParaRPr lang="en-US" dirty="0"/>
          </a:p>
        </p:txBody>
      </p:sp>
      <p:sp>
        <p:nvSpPr>
          <p:cNvPr id="5" name="Title 4"/>
          <p:cNvSpPr>
            <a:spLocks noGrp="1"/>
          </p:cNvSpPr>
          <p:nvPr>
            <p:ph type="title"/>
          </p:nvPr>
        </p:nvSpPr>
        <p:spPr/>
        <p:txBody>
          <a:bodyPr/>
          <a:lstStyle/>
          <a:p>
            <a:r>
              <a:rPr lang="en-US" dirty="0"/>
              <a:t>Lesson Topics</a:t>
            </a:r>
          </a:p>
        </p:txBody>
      </p:sp>
      <p:sp>
        <p:nvSpPr>
          <p:cNvPr id="6" name="Date Placeholder 5">
            <a:extLst>
              <a:ext uri="{FF2B5EF4-FFF2-40B4-BE49-F238E27FC236}">
                <a16:creationId xmlns:a16="http://schemas.microsoft.com/office/drawing/2014/main" id="{CD7F817F-B3F7-41E1-8221-3D95CE44178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40110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5E528A4C-121C-4D59-B53C-87624A25A9DE}" type="slidenum">
              <a:rPr lang="en-US" altLang="en-US" smtClean="0"/>
              <a:pPr/>
              <a:t>20</a:t>
            </a:fld>
            <a:endParaRPr lang="en-US" altLang="en-US" dirty="0"/>
          </a:p>
        </p:txBody>
      </p:sp>
      <p:sp>
        <p:nvSpPr>
          <p:cNvPr id="5" name="Content Placeholder 4"/>
          <p:cNvSpPr>
            <a:spLocks noGrp="1"/>
          </p:cNvSpPr>
          <p:nvPr>
            <p:ph sz="quarter" idx="12"/>
          </p:nvPr>
        </p:nvSpPr>
        <p:spPr/>
        <p:txBody>
          <a:bodyPr>
            <a:normAutofit/>
          </a:bodyPr>
          <a:lstStyle/>
          <a:p>
            <a:r>
              <a:rPr lang="en-US" dirty="0"/>
              <a:t>Part V – Life Events</a:t>
            </a:r>
          </a:p>
          <a:p>
            <a:pPr lvl="1"/>
            <a:r>
              <a:rPr lang="en-US" altLang="en-US" dirty="0"/>
              <a:t>Confirm all events affecting return</a:t>
            </a:r>
          </a:p>
          <a:p>
            <a:pPr lvl="1"/>
            <a:r>
              <a:rPr lang="en-US" dirty="0"/>
              <a:t>Pay attention to estimated tax payments</a:t>
            </a:r>
          </a:p>
          <a:p>
            <a:pPr lvl="1"/>
            <a:r>
              <a:rPr lang="en-US" dirty="0"/>
              <a:t>Check for capital loss carryover</a:t>
            </a:r>
          </a:p>
          <a:p>
            <a:pPr lvl="1"/>
            <a:r>
              <a:rPr lang="en-US" altLang="en-US" dirty="0"/>
              <a:t>Infrequently seen items sometimes out-of-scope</a:t>
            </a:r>
          </a:p>
          <a:p>
            <a:pPr lvl="1"/>
            <a:r>
              <a:rPr lang="en-US" altLang="en-US" dirty="0"/>
              <a:t>Form 1095-A entered correctly for Marketplace coverage</a:t>
            </a:r>
          </a:p>
          <a:p>
            <a:pPr lvl="2"/>
            <a:r>
              <a:rPr lang="en-US" altLang="en-US" dirty="0"/>
              <a:t>Premium tax credits correctly reconciled on Form 8962</a:t>
            </a:r>
          </a:p>
          <a:p>
            <a:pPr lvl="1"/>
            <a:endParaRPr lang="en-US" dirty="0"/>
          </a:p>
        </p:txBody>
      </p:sp>
      <p:sp>
        <p:nvSpPr>
          <p:cNvPr id="2" name="Title 1"/>
          <p:cNvSpPr>
            <a:spLocks noGrp="1"/>
          </p:cNvSpPr>
          <p:nvPr>
            <p:ph type="title"/>
          </p:nvPr>
        </p:nvSpPr>
        <p:spPr/>
        <p:txBody>
          <a:bodyPr/>
          <a:lstStyle/>
          <a:p>
            <a:r>
              <a:rPr lang="en-US" dirty="0"/>
              <a:t>Review Intake Booklet</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E0EDF1C5-8C0D-4C24-8B53-A6E880CC176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866608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5E528A4C-121C-4D59-B53C-87624A25A9DE}" type="slidenum">
              <a:rPr lang="en-US" altLang="en-US" smtClean="0"/>
              <a:pPr/>
              <a:t>21</a:t>
            </a:fld>
            <a:endParaRPr lang="en-US" altLang="en-US" dirty="0"/>
          </a:p>
        </p:txBody>
      </p:sp>
      <p:sp>
        <p:nvSpPr>
          <p:cNvPr id="5" name="Content Placeholder 4"/>
          <p:cNvSpPr>
            <a:spLocks noGrp="1"/>
          </p:cNvSpPr>
          <p:nvPr>
            <p:ph sz="quarter" idx="12"/>
          </p:nvPr>
        </p:nvSpPr>
        <p:spPr/>
        <p:txBody>
          <a:bodyPr/>
          <a:lstStyle/>
          <a:p>
            <a:r>
              <a:rPr lang="en-US" dirty="0"/>
              <a:t>Additional Information</a:t>
            </a:r>
          </a:p>
          <a:p>
            <a:pPr lvl="1"/>
            <a:r>
              <a:rPr lang="en-US" dirty="0"/>
              <a:t>Note any direct deposit/direct debit</a:t>
            </a:r>
          </a:p>
          <a:p>
            <a:pPr lvl="1"/>
            <a:r>
              <a:rPr lang="en-US" altLang="en-US" dirty="0"/>
              <a:t>Check bank account information </a:t>
            </a:r>
            <a:endParaRPr lang="en-US" dirty="0"/>
          </a:p>
          <a:p>
            <a:pPr lvl="1"/>
            <a:r>
              <a:rPr lang="en-US" dirty="0"/>
              <a:t>Add additional notes if applicable</a:t>
            </a:r>
          </a:p>
        </p:txBody>
      </p:sp>
      <p:sp>
        <p:nvSpPr>
          <p:cNvPr id="2" name="Title 1"/>
          <p:cNvSpPr>
            <a:spLocks noGrp="1"/>
          </p:cNvSpPr>
          <p:nvPr>
            <p:ph type="title"/>
          </p:nvPr>
        </p:nvSpPr>
        <p:spPr/>
        <p:txBody>
          <a:bodyPr/>
          <a:lstStyle/>
          <a:p>
            <a:r>
              <a:rPr lang="en-US" dirty="0"/>
              <a:t>Review Intake Booklet</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D4E049EE-D68B-4E47-A2A5-AE30D21A2C9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28848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22</a:t>
            </a:fld>
            <a:endParaRPr lang="en-US" altLang="en-US" dirty="0"/>
          </a:p>
        </p:txBody>
      </p:sp>
      <p:sp>
        <p:nvSpPr>
          <p:cNvPr id="4" name="Content Placeholder 3"/>
          <p:cNvSpPr>
            <a:spLocks noGrp="1"/>
          </p:cNvSpPr>
          <p:nvPr>
            <p:ph sz="quarter" idx="12"/>
          </p:nvPr>
        </p:nvSpPr>
        <p:spPr/>
        <p:txBody>
          <a:bodyPr/>
          <a:lstStyle/>
          <a:p>
            <a:r>
              <a:rPr lang="en-US" dirty="0"/>
              <a:t>Notes to add to return in TaxSlayer </a:t>
            </a:r>
          </a:p>
          <a:p>
            <a:pPr lvl="1"/>
            <a:r>
              <a:rPr lang="en-US" dirty="0"/>
              <a:t>Missing form and taxpayer will return</a:t>
            </a:r>
          </a:p>
          <a:p>
            <a:pPr lvl="1"/>
            <a:r>
              <a:rPr lang="en-US" dirty="0"/>
              <a:t>Different spelling of name on social security card versus last year’s return</a:t>
            </a:r>
          </a:p>
          <a:p>
            <a:pPr lvl="1"/>
            <a:r>
              <a:rPr lang="en-US" dirty="0"/>
              <a:t>Power of attorney for absent taxpayer</a:t>
            </a:r>
          </a:p>
          <a:p>
            <a:pPr lvl="1"/>
            <a:r>
              <a:rPr lang="en-US" dirty="0"/>
              <a:t>Pension exclusion on Form 1099-R complete</a:t>
            </a:r>
          </a:p>
          <a:p>
            <a:pPr lvl="2"/>
            <a:r>
              <a:rPr lang="en-US" dirty="0"/>
              <a:t>Distribution fully taxable going forward</a:t>
            </a:r>
          </a:p>
          <a:p>
            <a:pPr lvl="2"/>
            <a:endParaRPr lang="en-US" dirty="0"/>
          </a:p>
          <a:p>
            <a:endParaRPr lang="en-US" dirty="0"/>
          </a:p>
        </p:txBody>
      </p:sp>
      <p:sp>
        <p:nvSpPr>
          <p:cNvPr id="5" name="Title 4"/>
          <p:cNvSpPr>
            <a:spLocks noGrp="1"/>
          </p:cNvSpPr>
          <p:nvPr>
            <p:ph type="title"/>
          </p:nvPr>
        </p:nvSpPr>
        <p:spPr/>
        <p:txBody>
          <a:bodyPr/>
          <a:lstStyle/>
          <a:p>
            <a:r>
              <a:rPr lang="en-US" dirty="0"/>
              <a:t>Notes</a:t>
            </a:r>
          </a:p>
        </p:txBody>
      </p:sp>
      <p:sp>
        <p:nvSpPr>
          <p:cNvPr id="6" name="Date Placeholder 5">
            <a:extLst>
              <a:ext uri="{FF2B5EF4-FFF2-40B4-BE49-F238E27FC236}">
                <a16:creationId xmlns:a16="http://schemas.microsoft.com/office/drawing/2014/main" id="{A86705BA-C818-4314-8C91-3496FC78C55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58752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1DA692B1-EC55-4023-9554-854A401B5E78}" type="slidenum">
              <a:rPr lang="en-US" altLang="en-US" smtClean="0"/>
              <a:pPr/>
              <a:t>23</a:t>
            </a:fld>
            <a:endParaRPr lang="en-US" altLang="en-US" dirty="0"/>
          </a:p>
        </p:txBody>
      </p:sp>
      <p:sp>
        <p:nvSpPr>
          <p:cNvPr id="43011" name="Rectangle 3"/>
          <p:cNvSpPr>
            <a:spLocks noGrp="1" noChangeArrowheads="1"/>
          </p:cNvSpPr>
          <p:nvPr>
            <p:ph sz="quarter" idx="12"/>
          </p:nvPr>
        </p:nvSpPr>
        <p:spPr/>
        <p:txBody>
          <a:bodyPr/>
          <a:lstStyle/>
          <a:p>
            <a:r>
              <a:rPr lang="en-US" altLang="en-US" dirty="0"/>
              <a:t>Quality Review </a:t>
            </a:r>
          </a:p>
          <a:p>
            <a:pPr lvl="1"/>
            <a:r>
              <a:rPr lang="en-US" altLang="en-US" b="1" dirty="0"/>
              <a:t>More than a proofreading exercise</a:t>
            </a:r>
          </a:p>
          <a:p>
            <a:pPr lvl="1"/>
            <a:r>
              <a:rPr lang="en-US" altLang="en-US" dirty="0"/>
              <a:t>Insures an accurate return</a:t>
            </a:r>
          </a:p>
          <a:p>
            <a:pPr lvl="1"/>
            <a:r>
              <a:rPr lang="en-US" altLang="en-US" dirty="0"/>
              <a:t>Provides the lowest tax for taxpayer</a:t>
            </a:r>
          </a:p>
        </p:txBody>
      </p:sp>
      <p:sp>
        <p:nvSpPr>
          <p:cNvPr id="28674" name="Title 3"/>
          <p:cNvSpPr>
            <a:spLocks noGrp="1"/>
          </p:cNvSpPr>
          <p:nvPr>
            <p:ph type="title"/>
          </p:nvPr>
        </p:nvSpPr>
        <p:spPr/>
        <p:txBody>
          <a:bodyPr/>
          <a:lstStyle/>
          <a:p>
            <a:r>
              <a:rPr lang="en-US" altLang="en-US"/>
              <a:t>Bottom Line</a:t>
            </a:r>
            <a:endParaRPr lang="en-US" altLang="en-US" dirty="0"/>
          </a:p>
        </p:txBody>
      </p:sp>
      <p:sp>
        <p:nvSpPr>
          <p:cNvPr id="3" name="Date Placeholder 2">
            <a:extLst>
              <a:ext uri="{FF2B5EF4-FFF2-40B4-BE49-F238E27FC236}">
                <a16:creationId xmlns:a16="http://schemas.microsoft.com/office/drawing/2014/main" id="{09036039-61C5-4AED-B5BF-8DE095656A2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8603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One Example</a:t>
            </a:r>
          </a:p>
        </p:txBody>
      </p:sp>
      <p:sp>
        <p:nvSpPr>
          <p:cNvPr id="3" name="Title 2"/>
          <p:cNvSpPr>
            <a:spLocks noGrp="1"/>
          </p:cNvSpPr>
          <p:nvPr>
            <p:ph type="title"/>
          </p:nvPr>
        </p:nvSpPr>
        <p:spPr/>
        <p:txBody>
          <a:bodyPr/>
          <a:lstStyle/>
          <a:p>
            <a:r>
              <a:rPr lang="en-US" dirty="0"/>
              <a:t>Conducting a Quality Review</a:t>
            </a:r>
          </a:p>
        </p:txBody>
      </p:sp>
      <p:sp>
        <p:nvSpPr>
          <p:cNvPr id="4" name="Date Placeholder 3">
            <a:extLst>
              <a:ext uri="{FF2B5EF4-FFF2-40B4-BE49-F238E27FC236}">
                <a16:creationId xmlns:a16="http://schemas.microsoft.com/office/drawing/2014/main" id="{9D2245FB-3CAC-4043-9511-5A090B3E364D}"/>
              </a:ext>
            </a:extLst>
          </p:cNvPr>
          <p:cNvSpPr>
            <a:spLocks noGrp="1"/>
          </p:cNvSpPr>
          <p:nvPr>
            <p:ph type="dt" sz="half" idx="2"/>
          </p:nvPr>
        </p:nvSpPr>
        <p:spPr/>
        <p:txBody>
          <a:bodyPr/>
          <a:lstStyle/>
          <a:p>
            <a:r>
              <a:rPr lang="en-US"/>
              <a:t>11-27-2019 v1a</a:t>
            </a:r>
          </a:p>
        </p:txBody>
      </p:sp>
      <p:sp>
        <p:nvSpPr>
          <p:cNvPr id="5" name="Footer Placeholder 4">
            <a:extLst>
              <a:ext uri="{FF2B5EF4-FFF2-40B4-BE49-F238E27FC236}">
                <a16:creationId xmlns:a16="http://schemas.microsoft.com/office/drawing/2014/main" id="{B4800CA8-9C07-41E0-94C4-DCD932E4C451}"/>
              </a:ext>
            </a:extLst>
          </p:cNvPr>
          <p:cNvSpPr>
            <a:spLocks noGrp="1"/>
          </p:cNvSpPr>
          <p:nvPr>
            <p:ph type="ftr" sz="quarter" idx="3"/>
          </p:nvPr>
        </p:nvSpPr>
        <p:spPr/>
        <p:txBody>
          <a:bodyPr/>
          <a:lstStyle/>
          <a:p>
            <a:r>
              <a:rPr lang="en-US"/>
              <a:t>NTTC Training ala NJ – TY2019</a:t>
            </a:r>
          </a:p>
        </p:txBody>
      </p:sp>
      <p:sp>
        <p:nvSpPr>
          <p:cNvPr id="6" name="Slide Number Placeholder 5">
            <a:extLst>
              <a:ext uri="{FF2B5EF4-FFF2-40B4-BE49-F238E27FC236}">
                <a16:creationId xmlns:a16="http://schemas.microsoft.com/office/drawing/2014/main" id="{5DB23E08-4C44-4AFD-A90D-C28DAA15B4D8}"/>
              </a:ext>
            </a:extLst>
          </p:cNvPr>
          <p:cNvSpPr>
            <a:spLocks noGrp="1"/>
          </p:cNvSpPr>
          <p:nvPr>
            <p:ph type="sldNum" sz="quarter" idx="4"/>
          </p:nvPr>
        </p:nvSpPr>
        <p:spPr/>
        <p:txBody>
          <a:bodyPr/>
          <a:lstStyle/>
          <a:p>
            <a:fld id="{F56DB09B-2E1E-48D6-BF38-233787F9BAB1}" type="slidenum">
              <a:rPr lang="en-US" smtClean="0"/>
              <a:t>24</a:t>
            </a:fld>
            <a:endParaRPr lang="en-US"/>
          </a:p>
        </p:txBody>
      </p:sp>
    </p:spTree>
    <p:extLst>
      <p:ext uri="{BB962C8B-B14F-4D97-AF65-F5344CB8AC3E}">
        <p14:creationId xmlns:p14="http://schemas.microsoft.com/office/powerpoint/2010/main" val="165258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4" y="6265308"/>
            <a:ext cx="702365" cy="365125"/>
          </a:xfrm>
        </p:spPr>
        <p:txBody>
          <a:bodyPr/>
          <a:lstStyle/>
          <a:p>
            <a:fld id="{1DA692B1-EC55-4023-9554-854A401B5E78}" type="slidenum">
              <a:rPr lang="en-US" altLang="en-US" smtClean="0"/>
              <a:pPr/>
              <a:t>25</a:t>
            </a:fld>
            <a:endParaRPr lang="en-US" altLang="en-US" dirty="0"/>
          </a:p>
        </p:txBody>
      </p:sp>
      <p:sp>
        <p:nvSpPr>
          <p:cNvPr id="12291" name="Content Placeholder 2"/>
          <p:cNvSpPr>
            <a:spLocks noGrp="1"/>
          </p:cNvSpPr>
          <p:nvPr>
            <p:ph sz="quarter" idx="12"/>
          </p:nvPr>
        </p:nvSpPr>
        <p:spPr/>
        <p:txBody>
          <a:bodyPr>
            <a:normAutofit/>
          </a:bodyPr>
          <a:lstStyle/>
          <a:p>
            <a:r>
              <a:rPr lang="en-US" altLang="en-US" dirty="0"/>
              <a:t>Methods include:</a:t>
            </a:r>
          </a:p>
          <a:p>
            <a:pPr lvl="1"/>
            <a:r>
              <a:rPr lang="en-US" altLang="en-US" dirty="0"/>
              <a:t>Reviewing QR Print Set (recommended)</a:t>
            </a:r>
          </a:p>
          <a:p>
            <a:pPr lvl="1"/>
            <a:r>
              <a:rPr lang="en-US" altLang="en-US" dirty="0"/>
              <a:t>Retracing preparer’s steps</a:t>
            </a:r>
          </a:p>
          <a:p>
            <a:pPr lvl="1"/>
            <a:r>
              <a:rPr lang="en-US" altLang="en-US" dirty="0"/>
              <a:t>Reviewing Summary/Print and linking to input screens</a:t>
            </a:r>
          </a:p>
        </p:txBody>
      </p:sp>
      <p:sp>
        <p:nvSpPr>
          <p:cNvPr id="12290" name="Title 1"/>
          <p:cNvSpPr>
            <a:spLocks noGrp="1"/>
          </p:cNvSpPr>
          <p:nvPr>
            <p:ph type="title"/>
          </p:nvPr>
        </p:nvSpPr>
        <p:spPr/>
        <p:txBody>
          <a:bodyPr/>
          <a:lstStyle/>
          <a:p>
            <a:r>
              <a:rPr lang="en-US" altLang="en-US" dirty="0"/>
              <a:t>Conducting a Quality Review</a:t>
            </a:r>
          </a:p>
        </p:txBody>
      </p:sp>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54911678-9386-4E38-9BCF-28457741DF5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72581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4" y="6265308"/>
            <a:ext cx="702365" cy="365125"/>
          </a:xfrm>
        </p:spPr>
        <p:txBody>
          <a:bodyPr/>
          <a:lstStyle/>
          <a:p>
            <a:fld id="{1DA692B1-EC55-4023-9554-854A401B5E78}" type="slidenum">
              <a:rPr lang="en-US" altLang="en-US" smtClean="0"/>
              <a:pPr/>
              <a:t>26</a:t>
            </a:fld>
            <a:endParaRPr lang="en-US" altLang="en-US" dirty="0"/>
          </a:p>
        </p:txBody>
      </p:sp>
      <p:sp>
        <p:nvSpPr>
          <p:cNvPr id="12291" name="Content Placeholder 2"/>
          <p:cNvSpPr>
            <a:spLocks noGrp="1"/>
          </p:cNvSpPr>
          <p:nvPr>
            <p:ph sz="quarter" idx="12"/>
          </p:nvPr>
        </p:nvSpPr>
        <p:spPr/>
        <p:txBody>
          <a:bodyPr>
            <a:normAutofit/>
          </a:bodyPr>
          <a:lstStyle/>
          <a:p>
            <a:r>
              <a:rPr lang="en-US" altLang="en-US" dirty="0"/>
              <a:t>QR on computer rather than printed return</a:t>
            </a:r>
          </a:p>
          <a:p>
            <a:pPr lvl="1"/>
            <a:r>
              <a:rPr lang="en-US" altLang="en-US" dirty="0"/>
              <a:t>Incomplete/missing forms are apparent</a:t>
            </a:r>
          </a:p>
          <a:p>
            <a:pPr lvl="1"/>
            <a:r>
              <a:rPr lang="en-US" altLang="en-US" dirty="0"/>
              <a:t>Ease of updating errors</a:t>
            </a:r>
          </a:p>
          <a:p>
            <a:pPr lvl="1"/>
            <a:r>
              <a:rPr lang="en-US" altLang="en-US" dirty="0"/>
              <a:t>Saves paper and ink/toner</a:t>
            </a:r>
          </a:p>
          <a:p>
            <a:pPr lvl="1"/>
            <a:endParaRPr lang="en-US" altLang="en-US" dirty="0"/>
          </a:p>
        </p:txBody>
      </p:sp>
      <p:sp>
        <p:nvSpPr>
          <p:cNvPr id="12290" name="Title 1"/>
          <p:cNvSpPr>
            <a:spLocks noGrp="1"/>
          </p:cNvSpPr>
          <p:nvPr>
            <p:ph type="title"/>
          </p:nvPr>
        </p:nvSpPr>
        <p:spPr/>
        <p:txBody>
          <a:bodyPr/>
          <a:lstStyle/>
          <a:p>
            <a:r>
              <a:rPr lang="en-US" altLang="en-US" dirty="0"/>
              <a:t>Conducting a Quality Review</a:t>
            </a:r>
          </a:p>
        </p:txBody>
      </p:sp>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3B1B5CC9-5413-4C09-AF38-7536D9EB067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7150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5E528A4C-121C-4D59-B53C-87624A25A9DE}" type="slidenum">
              <a:rPr lang="en-US" altLang="en-US" smtClean="0"/>
              <a:pPr/>
              <a:t>27</a:t>
            </a:fld>
            <a:endParaRPr lang="en-US" altLang="en-US" dirty="0"/>
          </a:p>
        </p:txBody>
      </p:sp>
      <p:sp>
        <p:nvSpPr>
          <p:cNvPr id="5" name="Content Placeholder 4"/>
          <p:cNvSpPr>
            <a:spLocks noGrp="1"/>
          </p:cNvSpPr>
          <p:nvPr>
            <p:ph sz="quarter" idx="12"/>
          </p:nvPr>
        </p:nvSpPr>
        <p:spPr/>
        <p:txBody>
          <a:bodyPr>
            <a:normAutofit/>
          </a:bodyPr>
          <a:lstStyle/>
          <a:p>
            <a:r>
              <a:rPr lang="en-US" dirty="0"/>
              <a:t>This example uses the 2019 NTTC Workbook Core Exercise for Janice Clark worked on 2018 software</a:t>
            </a:r>
          </a:p>
          <a:p>
            <a:pPr lvl="1"/>
            <a:r>
              <a:rPr lang="en-US" dirty="0"/>
              <a:t>MFJ with two dependent children</a:t>
            </a:r>
          </a:p>
          <a:p>
            <a:pPr lvl="1"/>
            <a:r>
              <a:rPr lang="en-US" dirty="0"/>
              <a:t>Two W-2s</a:t>
            </a:r>
          </a:p>
          <a:p>
            <a:pPr lvl="1"/>
            <a:r>
              <a:rPr lang="en-US" dirty="0"/>
              <a:t>Unemployment</a:t>
            </a:r>
          </a:p>
          <a:p>
            <a:pPr lvl="1"/>
            <a:r>
              <a:rPr lang="en-US" dirty="0"/>
              <a:t>Child Care Payments</a:t>
            </a:r>
          </a:p>
          <a:p>
            <a:endParaRPr lang="en-US" dirty="0"/>
          </a:p>
        </p:txBody>
      </p:sp>
      <p:sp>
        <p:nvSpPr>
          <p:cNvPr id="2" name="Title 1"/>
          <p:cNvSpPr>
            <a:spLocks noGrp="1"/>
          </p:cNvSpPr>
          <p:nvPr>
            <p:ph type="title"/>
          </p:nvPr>
        </p:nvSpPr>
        <p:spPr/>
        <p:txBody>
          <a:bodyPr>
            <a:normAutofit/>
          </a:bodyPr>
          <a:lstStyle/>
          <a:p>
            <a:r>
              <a:rPr lang="en-US" dirty="0"/>
              <a:t>Return to be reviewed – Janice Clark</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F918A212-53AC-46F6-9D6D-4C7BBBFBFD1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13721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0" y="5257800"/>
            <a:ext cx="302895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43051" y="1338728"/>
            <a:ext cx="6707981" cy="4121944"/>
          </a:xfrm>
          <a:prstGeom prst="rect">
            <a:avLst/>
          </a:prstGeom>
          <a:ln w="9525">
            <a:solidFill>
              <a:schemeClr val="tx1"/>
            </a:solidFill>
          </a:ln>
        </p:spPr>
      </p:pic>
      <p:sp>
        <p:nvSpPr>
          <p:cNvPr id="5" name="Slide Number Placeholder 4"/>
          <p:cNvSpPr>
            <a:spLocks noGrp="1"/>
          </p:cNvSpPr>
          <p:nvPr>
            <p:ph type="sldNum" sz="quarter" idx="12"/>
          </p:nvPr>
        </p:nvSpPr>
        <p:spPr/>
        <p:txBody>
          <a:bodyPr/>
          <a:lstStyle/>
          <a:p>
            <a:fld id="{CA490CF2-FAB2-41A2-ABE5-75D902730BA0}" type="slidenum">
              <a:rPr lang="en-US" smtClean="0"/>
              <a:pPr/>
              <a:t>28</a:t>
            </a:fld>
            <a:endParaRPr lang="en-US" dirty="0"/>
          </a:p>
        </p:txBody>
      </p:sp>
      <p:sp>
        <p:nvSpPr>
          <p:cNvPr id="2" name="Title 1"/>
          <p:cNvSpPr>
            <a:spLocks noGrp="1"/>
          </p:cNvSpPr>
          <p:nvPr>
            <p:ph type="title"/>
          </p:nvPr>
        </p:nvSpPr>
        <p:spPr/>
        <p:txBody>
          <a:bodyPr>
            <a:normAutofit/>
          </a:bodyPr>
          <a:lstStyle/>
          <a:p>
            <a:r>
              <a:rPr lang="en-US" dirty="0"/>
              <a:t>Quality Review Return PDF</a:t>
            </a:r>
          </a:p>
        </p:txBody>
      </p:sp>
      <p:sp>
        <p:nvSpPr>
          <p:cNvPr id="8" name="TextBox 7"/>
          <p:cNvSpPr txBox="1"/>
          <p:nvPr/>
        </p:nvSpPr>
        <p:spPr>
          <a:xfrm>
            <a:off x="2690812" y="4924209"/>
            <a:ext cx="2909888" cy="461665"/>
          </a:xfrm>
          <a:prstGeom prst="rect">
            <a:avLst/>
          </a:prstGeom>
          <a:noFill/>
          <a:ln w="38100">
            <a:solidFill>
              <a:srgbClr val="FF0000"/>
            </a:solidFill>
          </a:ln>
        </p:spPr>
        <p:txBody>
          <a:bodyPr wrap="square" rtlCol="0">
            <a:spAutoFit/>
          </a:bodyPr>
          <a:lstStyle/>
          <a:p>
            <a:pPr algn="ctr"/>
            <a:r>
              <a:rPr lang="en-US" sz="2400" dirty="0"/>
              <a:t>Select Quality Review</a:t>
            </a:r>
          </a:p>
        </p:txBody>
      </p:sp>
      <p:cxnSp>
        <p:nvCxnSpPr>
          <p:cNvPr id="12" name="Straight Arrow Connector 11"/>
          <p:cNvCxnSpPr/>
          <p:nvPr/>
        </p:nvCxnSpPr>
        <p:spPr>
          <a:xfrm>
            <a:off x="5600700" y="5143500"/>
            <a:ext cx="685800" cy="11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572250" y="3006544"/>
            <a:ext cx="14288" cy="6473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pPr>
              <a:defRPr/>
            </a:pPr>
            <a:r>
              <a:rPr lang="en-US"/>
              <a:t>NTTC Training ala NJ – TY2019</a:t>
            </a:r>
            <a:endParaRPr lang="en-US" dirty="0"/>
          </a:p>
        </p:txBody>
      </p:sp>
      <p:sp>
        <p:nvSpPr>
          <p:cNvPr id="11" name="TextBox 10"/>
          <p:cNvSpPr txBox="1"/>
          <p:nvPr/>
        </p:nvSpPr>
        <p:spPr>
          <a:xfrm>
            <a:off x="6040222" y="2545660"/>
            <a:ext cx="1064057" cy="461665"/>
          </a:xfrm>
          <a:prstGeom prst="rect">
            <a:avLst/>
          </a:prstGeom>
          <a:noFill/>
          <a:ln w="38100">
            <a:solidFill>
              <a:srgbClr val="FF0000"/>
            </a:solidFill>
          </a:ln>
        </p:spPr>
        <p:txBody>
          <a:bodyPr wrap="square" rtlCol="0">
            <a:spAutoFit/>
          </a:bodyPr>
          <a:lstStyle/>
          <a:p>
            <a:pPr algn="ctr"/>
            <a:r>
              <a:rPr lang="en-US" sz="2400" dirty="0"/>
              <a:t>Click</a:t>
            </a:r>
          </a:p>
        </p:txBody>
      </p:sp>
      <p:sp>
        <p:nvSpPr>
          <p:cNvPr id="19" name="TextBox 18"/>
          <p:cNvSpPr txBox="1"/>
          <p:nvPr/>
        </p:nvSpPr>
        <p:spPr>
          <a:xfrm>
            <a:off x="3371850" y="1543050"/>
            <a:ext cx="1314450" cy="300082"/>
          </a:xfrm>
          <a:prstGeom prst="rect">
            <a:avLst/>
          </a:prstGeom>
          <a:solidFill>
            <a:schemeClr val="bg1">
              <a:lumMod val="85000"/>
            </a:schemeClr>
          </a:solidFill>
        </p:spPr>
        <p:txBody>
          <a:bodyPr wrap="square" rtlCol="0">
            <a:spAutoFit/>
          </a:bodyPr>
          <a:lstStyle/>
          <a:p>
            <a:endParaRPr lang="en-US" sz="1350" dirty="0"/>
          </a:p>
        </p:txBody>
      </p:sp>
      <p:sp>
        <p:nvSpPr>
          <p:cNvPr id="20" name="TextBox 19"/>
          <p:cNvSpPr txBox="1"/>
          <p:nvPr/>
        </p:nvSpPr>
        <p:spPr>
          <a:xfrm>
            <a:off x="1657350" y="1543050"/>
            <a:ext cx="1314450" cy="300082"/>
          </a:xfrm>
          <a:prstGeom prst="rect">
            <a:avLst/>
          </a:prstGeom>
          <a:solidFill>
            <a:schemeClr val="bg1">
              <a:lumMod val="85000"/>
            </a:schemeClr>
          </a:solidFill>
        </p:spPr>
        <p:txBody>
          <a:bodyPr wrap="square" rtlCol="0">
            <a:spAutoFit/>
          </a:bodyPr>
          <a:lstStyle/>
          <a:p>
            <a:endParaRPr lang="en-US" sz="1350" dirty="0"/>
          </a:p>
        </p:txBody>
      </p:sp>
      <p:sp>
        <p:nvSpPr>
          <p:cNvPr id="6" name="Date Placeholder 5">
            <a:extLst>
              <a:ext uri="{FF2B5EF4-FFF2-40B4-BE49-F238E27FC236}">
                <a16:creationId xmlns:a16="http://schemas.microsoft.com/office/drawing/2014/main" id="{1E1AAEDE-8A5F-4DD2-97F4-F194F39BCB21}"/>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80039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9-09-10 at 10.05.21 AM.png"/>
          <p:cNvPicPr>
            <a:picLocks noChangeAspect="1"/>
          </p:cNvPicPr>
          <p:nvPr/>
        </p:nvPicPr>
        <p:blipFill>
          <a:blip r:embed="rId3"/>
          <a:stretch>
            <a:fillRect/>
          </a:stretch>
        </p:blipFill>
        <p:spPr>
          <a:xfrm>
            <a:off x="1238250" y="1143000"/>
            <a:ext cx="7620000" cy="3429000"/>
          </a:xfrm>
          <a:prstGeom prst="rect">
            <a:avLst/>
          </a:prstGeom>
        </p:spPr>
      </p:pic>
      <p:sp>
        <p:nvSpPr>
          <p:cNvPr id="6" name="Slide Number Placeholder 5"/>
          <p:cNvSpPr>
            <a:spLocks noGrp="1"/>
          </p:cNvSpPr>
          <p:nvPr>
            <p:ph type="sldNum" sz="quarter" idx="12"/>
          </p:nvPr>
        </p:nvSpPr>
        <p:spPr/>
        <p:txBody>
          <a:bodyPr/>
          <a:lstStyle/>
          <a:p>
            <a:fld id="{22984E94-CBDC-48D6-B06C-D8BA29E38469}" type="slidenum">
              <a:rPr lang="en-US" altLang="en-US" smtClean="0"/>
              <a:pPr/>
              <a:t>29</a:t>
            </a:fld>
            <a:endParaRPr lang="en-US" altLang="en-US" dirty="0"/>
          </a:p>
        </p:txBody>
      </p:sp>
      <p:sp>
        <p:nvSpPr>
          <p:cNvPr id="4" name="Title 3"/>
          <p:cNvSpPr>
            <a:spLocks noGrp="1"/>
          </p:cNvSpPr>
          <p:nvPr>
            <p:ph type="title"/>
          </p:nvPr>
        </p:nvSpPr>
        <p:spPr/>
        <p:txBody>
          <a:bodyPr>
            <a:normAutofit/>
          </a:bodyPr>
          <a:lstStyle/>
          <a:p>
            <a:r>
              <a:rPr lang="en-US" dirty="0"/>
              <a:t>Personal Information Summary</a:t>
            </a:r>
          </a:p>
        </p:txBody>
      </p:sp>
      <p:sp>
        <p:nvSpPr>
          <p:cNvPr id="7" name="Rectangle 6"/>
          <p:cNvSpPr/>
          <p:nvPr/>
        </p:nvSpPr>
        <p:spPr>
          <a:xfrm>
            <a:off x="3916930" y="4572000"/>
            <a:ext cx="2655320" cy="74984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Review and check for errors</a:t>
            </a:r>
          </a:p>
        </p:txBody>
      </p:sp>
      <p:sp>
        <p:nvSpPr>
          <p:cNvPr id="2" name="Footer Placeholder 1"/>
          <p:cNvSpPr>
            <a:spLocks noGrp="1"/>
          </p:cNvSpPr>
          <p:nvPr>
            <p:ph type="ftr" sz="quarter" idx="11"/>
          </p:nvPr>
        </p:nvSpPr>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34AF06B2-AB90-4468-A7D4-FAF5A8FE7C30}"/>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66367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3</a:t>
            </a:fld>
            <a:endParaRPr lang="en-US" altLang="en-US" dirty="0"/>
          </a:p>
        </p:txBody>
      </p:sp>
      <p:sp>
        <p:nvSpPr>
          <p:cNvPr id="4" name="Content Placeholder 3"/>
          <p:cNvSpPr>
            <a:spLocks noGrp="1"/>
          </p:cNvSpPr>
          <p:nvPr>
            <p:ph sz="quarter" idx="12"/>
          </p:nvPr>
        </p:nvSpPr>
        <p:spPr/>
        <p:txBody>
          <a:bodyPr>
            <a:normAutofit/>
          </a:bodyPr>
          <a:lstStyle/>
          <a:p>
            <a:r>
              <a:rPr lang="en-US" dirty="0"/>
              <a:t>Learners will:</a:t>
            </a:r>
          </a:p>
          <a:p>
            <a:pPr lvl="1"/>
            <a:r>
              <a:rPr lang="en-US" dirty="0"/>
              <a:t>Understand why quality review is important</a:t>
            </a:r>
          </a:p>
          <a:p>
            <a:pPr lvl="1"/>
            <a:r>
              <a:rPr lang="en-US" dirty="0"/>
              <a:t>Explore benefits of quality review</a:t>
            </a:r>
          </a:p>
          <a:p>
            <a:pPr lvl="1"/>
            <a:r>
              <a:rPr lang="en-US" dirty="0"/>
              <a:t>Review basic quality review process</a:t>
            </a:r>
          </a:p>
          <a:p>
            <a:pPr lvl="1"/>
            <a:r>
              <a:rPr lang="en-US" dirty="0"/>
              <a:t>Learn one QR technique using QR Print Set</a:t>
            </a:r>
          </a:p>
          <a:p>
            <a:pPr lvl="1"/>
            <a:r>
              <a:rPr lang="en-US" dirty="0"/>
              <a:t>Review real life examples illustrating value of a good QR</a:t>
            </a:r>
          </a:p>
          <a:p>
            <a:pPr lvl="1"/>
            <a:r>
              <a:rPr lang="en-US" dirty="0"/>
              <a:t>Discuss </a:t>
            </a:r>
            <a:r>
              <a:rPr lang="en-US" i="1" dirty="0"/>
              <a:t>Best Practices for Quality Review</a:t>
            </a:r>
          </a:p>
          <a:p>
            <a:pPr lvl="1"/>
            <a:endParaRPr lang="en-US" dirty="0"/>
          </a:p>
          <a:p>
            <a:pPr lvl="1"/>
            <a:endParaRPr lang="en-US" dirty="0"/>
          </a:p>
        </p:txBody>
      </p:sp>
      <p:sp>
        <p:nvSpPr>
          <p:cNvPr id="5" name="Title 4"/>
          <p:cNvSpPr>
            <a:spLocks noGrp="1"/>
          </p:cNvSpPr>
          <p:nvPr>
            <p:ph type="title"/>
          </p:nvPr>
        </p:nvSpPr>
        <p:spPr/>
        <p:txBody>
          <a:bodyPr/>
          <a:lstStyle/>
          <a:p>
            <a:r>
              <a:rPr lang="en-US" dirty="0"/>
              <a:t>Learning Objectives</a:t>
            </a:r>
          </a:p>
        </p:txBody>
      </p:sp>
      <p:sp>
        <p:nvSpPr>
          <p:cNvPr id="6" name="Date Placeholder 5">
            <a:extLst>
              <a:ext uri="{FF2B5EF4-FFF2-40B4-BE49-F238E27FC236}">
                <a16:creationId xmlns:a16="http://schemas.microsoft.com/office/drawing/2014/main" id="{031BC1C7-8AFF-4703-A859-1E9533141D5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338848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5E528A4C-121C-4D59-B53C-87624A25A9DE}" type="slidenum">
              <a:rPr lang="en-US" altLang="en-US" smtClean="0"/>
              <a:pPr/>
              <a:t>30</a:t>
            </a:fld>
            <a:endParaRPr lang="en-US" altLang="en-US" dirty="0"/>
          </a:p>
        </p:txBody>
      </p:sp>
      <p:sp>
        <p:nvSpPr>
          <p:cNvPr id="5" name="Content Placeholder 4"/>
          <p:cNvSpPr>
            <a:spLocks noGrp="1"/>
          </p:cNvSpPr>
          <p:nvPr>
            <p:ph sz="quarter" idx="12"/>
          </p:nvPr>
        </p:nvSpPr>
        <p:spPr>
          <a:xfrm>
            <a:off x="959125" y="2178325"/>
            <a:ext cx="7384775" cy="3017520"/>
          </a:xfrm>
        </p:spPr>
        <p:txBody>
          <a:bodyPr>
            <a:normAutofit/>
          </a:bodyPr>
          <a:lstStyle/>
          <a:p>
            <a:r>
              <a:rPr lang="en-US" dirty="0"/>
              <a:t>What credits or forms might you expect to see?</a:t>
            </a:r>
          </a:p>
          <a:p>
            <a:pPr lvl="1"/>
            <a:r>
              <a:rPr lang="en-US" dirty="0"/>
              <a:t>Child Tax Credit (both Sean and Thomas)</a:t>
            </a:r>
          </a:p>
          <a:p>
            <a:pPr lvl="1"/>
            <a:r>
              <a:rPr lang="en-US" dirty="0"/>
              <a:t>Retirement Savings Credit (Form 8880)</a:t>
            </a:r>
          </a:p>
          <a:p>
            <a:pPr lvl="1"/>
            <a:r>
              <a:rPr lang="en-US" dirty="0"/>
              <a:t>Child Care Credit (only Sean, Form 2441)</a:t>
            </a:r>
          </a:p>
          <a:p>
            <a:pPr lvl="1"/>
            <a:r>
              <a:rPr lang="en-US" dirty="0"/>
              <a:t>Additional Child Tax Credit (Refundable, Form 8812)</a:t>
            </a:r>
          </a:p>
          <a:p>
            <a:pPr lvl="1"/>
            <a:r>
              <a:rPr lang="en-US" dirty="0"/>
              <a:t>Earned Income Credit (Refundable, Schedule EIC)</a:t>
            </a:r>
          </a:p>
          <a:p>
            <a:endParaRPr lang="en-US" dirty="0"/>
          </a:p>
        </p:txBody>
      </p:sp>
      <p:sp>
        <p:nvSpPr>
          <p:cNvPr id="2" name="Title 1"/>
          <p:cNvSpPr>
            <a:spLocks noGrp="1"/>
          </p:cNvSpPr>
          <p:nvPr>
            <p:ph type="title"/>
          </p:nvPr>
        </p:nvSpPr>
        <p:spPr/>
        <p:txBody>
          <a:bodyPr>
            <a:normAutofit/>
          </a:bodyPr>
          <a:lstStyle/>
          <a:p>
            <a:r>
              <a:rPr lang="en-US" dirty="0"/>
              <a:t>Review Intake Booklet</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B9139A54-DDEC-4C13-9D08-79B4CA0E231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2066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28A4C-121C-4D59-B53C-87624A25A9DE}" type="slidenum">
              <a:rPr lang="en-US" altLang="en-US" smtClean="0"/>
              <a:pPr/>
              <a:t>31</a:t>
            </a:fld>
            <a:endParaRPr lang="en-US" altLang="en-US" dirty="0"/>
          </a:p>
        </p:txBody>
      </p:sp>
      <p:sp>
        <p:nvSpPr>
          <p:cNvPr id="2" name="Title 1"/>
          <p:cNvSpPr>
            <a:spLocks noGrp="1"/>
          </p:cNvSpPr>
          <p:nvPr>
            <p:ph type="title"/>
          </p:nvPr>
        </p:nvSpPr>
        <p:spPr/>
        <p:txBody>
          <a:bodyPr>
            <a:normAutofit/>
          </a:bodyPr>
          <a:lstStyle/>
          <a:p>
            <a:r>
              <a:rPr lang="en-US" dirty="0"/>
              <a:t>Listing of Forms </a:t>
            </a:r>
          </a:p>
        </p:txBody>
      </p:sp>
      <p:sp>
        <p:nvSpPr>
          <p:cNvPr id="6" name="Rectangle 5"/>
          <p:cNvSpPr/>
          <p:nvPr/>
        </p:nvSpPr>
        <p:spPr>
          <a:xfrm>
            <a:off x="2286000" y="4273911"/>
            <a:ext cx="5200650" cy="8572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Verify list matches documents taxpayer has provided</a:t>
            </a:r>
          </a:p>
        </p:txBody>
      </p:sp>
      <p:sp>
        <p:nvSpPr>
          <p:cNvPr id="7" name="Footer Placeholder 6"/>
          <p:cNvSpPr>
            <a:spLocks noGrp="1"/>
          </p:cNvSpPr>
          <p:nvPr>
            <p:ph type="ftr" sz="quarter" idx="11"/>
          </p:nvPr>
        </p:nvSpPr>
        <p:spPr/>
        <p:txBody>
          <a:bodyPr/>
          <a:lstStyle/>
          <a:p>
            <a:pPr>
              <a:defRPr/>
            </a:pPr>
            <a:r>
              <a:rPr lang="en-US"/>
              <a:t>NTTC Training ala NJ – TY2019</a:t>
            </a:r>
            <a:endParaRPr lang="en-US" dirty="0"/>
          </a:p>
        </p:txBody>
      </p:sp>
      <p:pic>
        <p:nvPicPr>
          <p:cNvPr id="11" name="Picture 10" descr="Screen Shot 2019-09-10 at 10.06.51 AM.png"/>
          <p:cNvPicPr>
            <a:picLocks noChangeAspect="1"/>
          </p:cNvPicPr>
          <p:nvPr/>
        </p:nvPicPr>
        <p:blipFill>
          <a:blip r:embed="rId3"/>
          <a:stretch>
            <a:fillRect/>
          </a:stretch>
        </p:blipFill>
        <p:spPr>
          <a:xfrm>
            <a:off x="1657351" y="1071562"/>
            <a:ext cx="6798023" cy="3043238"/>
          </a:xfrm>
          <a:prstGeom prst="rect">
            <a:avLst/>
          </a:prstGeom>
        </p:spPr>
      </p:pic>
      <p:sp>
        <p:nvSpPr>
          <p:cNvPr id="3" name="Date Placeholder 2">
            <a:extLst>
              <a:ext uri="{FF2B5EF4-FFF2-40B4-BE49-F238E27FC236}">
                <a16:creationId xmlns:a16="http://schemas.microsoft.com/office/drawing/2014/main" id="{DCD196FA-15B9-48BC-A0C7-33EA1179467E}"/>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295583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9-09-10 at 10.13.53 AM.png"/>
          <p:cNvPicPr>
            <a:picLocks noChangeAspect="1"/>
          </p:cNvPicPr>
          <p:nvPr/>
        </p:nvPicPr>
        <p:blipFill>
          <a:blip r:embed="rId3"/>
          <a:stretch>
            <a:fillRect/>
          </a:stretch>
        </p:blipFill>
        <p:spPr>
          <a:xfrm>
            <a:off x="1543050" y="971551"/>
            <a:ext cx="7204114" cy="3836567"/>
          </a:xfrm>
          <a:prstGeom prst="rect">
            <a:avLst/>
          </a:prstGeom>
        </p:spPr>
      </p:pic>
      <p:sp>
        <p:nvSpPr>
          <p:cNvPr id="4" name="Slide Number Placeholder 3"/>
          <p:cNvSpPr>
            <a:spLocks noGrp="1"/>
          </p:cNvSpPr>
          <p:nvPr>
            <p:ph type="sldNum" sz="quarter" idx="12"/>
          </p:nvPr>
        </p:nvSpPr>
        <p:spPr/>
        <p:txBody>
          <a:bodyPr/>
          <a:lstStyle/>
          <a:p>
            <a:fld id="{91F1A0CD-F361-46C0-A14A-2143AD6DC15E}" type="slidenum">
              <a:rPr lang="en-US" altLang="en-US" smtClean="0"/>
              <a:pPr/>
              <a:t>32</a:t>
            </a:fld>
            <a:endParaRPr lang="en-US" altLang="en-US" dirty="0"/>
          </a:p>
        </p:txBody>
      </p:sp>
      <p:sp>
        <p:nvSpPr>
          <p:cNvPr id="2" name="Title 1"/>
          <p:cNvSpPr>
            <a:spLocks noGrp="1"/>
          </p:cNvSpPr>
          <p:nvPr>
            <p:ph type="title"/>
          </p:nvPr>
        </p:nvSpPr>
        <p:spPr/>
        <p:txBody>
          <a:bodyPr>
            <a:normAutofit/>
          </a:bodyPr>
          <a:lstStyle/>
          <a:p>
            <a:r>
              <a:rPr lang="en-US" dirty="0"/>
              <a:t>Verify Unemployment</a:t>
            </a:r>
          </a:p>
        </p:txBody>
      </p:sp>
      <p:sp>
        <p:nvSpPr>
          <p:cNvPr id="5" name="Footer Placeholder 4"/>
          <p:cNvSpPr>
            <a:spLocks noGrp="1"/>
          </p:cNvSpPr>
          <p:nvPr>
            <p:ph type="ftr" sz="quarter" idx="11"/>
          </p:nvPr>
        </p:nvSpPr>
        <p:spPr/>
        <p:txBody>
          <a:bodyPr/>
          <a:lstStyle/>
          <a:p>
            <a:pPr>
              <a:defRPr/>
            </a:pPr>
            <a:r>
              <a:rPr lang="en-US"/>
              <a:t>NTTC Training ala NJ – TY2019</a:t>
            </a:r>
            <a:endParaRPr lang="en-US" dirty="0"/>
          </a:p>
        </p:txBody>
      </p:sp>
      <p:sp>
        <p:nvSpPr>
          <p:cNvPr id="12" name="TextBox 11"/>
          <p:cNvSpPr txBox="1"/>
          <p:nvPr/>
        </p:nvSpPr>
        <p:spPr>
          <a:xfrm>
            <a:off x="2628900" y="4343400"/>
            <a:ext cx="5543550" cy="300082"/>
          </a:xfrm>
          <a:prstGeom prst="rect">
            <a:avLst/>
          </a:prstGeom>
          <a:solidFill>
            <a:srgbClr val="FFFFFF"/>
          </a:solidFill>
        </p:spPr>
        <p:txBody>
          <a:bodyPr wrap="square" rtlCol="0">
            <a:spAutoFit/>
          </a:bodyPr>
          <a:lstStyle/>
          <a:p>
            <a:endParaRPr lang="en-US" sz="1350" dirty="0">
              <a:solidFill>
                <a:srgbClr val="FFFFFF"/>
              </a:solidFill>
            </a:endParaRPr>
          </a:p>
        </p:txBody>
      </p:sp>
      <p:sp>
        <p:nvSpPr>
          <p:cNvPr id="9" name="Rectangle 8"/>
          <p:cNvSpPr/>
          <p:nvPr/>
        </p:nvSpPr>
        <p:spPr>
          <a:xfrm>
            <a:off x="1543050" y="3486150"/>
            <a:ext cx="7200900" cy="8572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a:off x="1885950" y="4514850"/>
            <a:ext cx="6515100" cy="812779"/>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Form 1099-G will not be displayed – verify the information here. Social Security benefits Form 1099-SSA also displayed on this screen</a:t>
            </a:r>
          </a:p>
        </p:txBody>
      </p:sp>
      <p:sp>
        <p:nvSpPr>
          <p:cNvPr id="3" name="Date Placeholder 2">
            <a:extLst>
              <a:ext uri="{FF2B5EF4-FFF2-40B4-BE49-F238E27FC236}">
                <a16:creationId xmlns:a16="http://schemas.microsoft.com/office/drawing/2014/main" id="{B84B0B19-C7A0-4F57-BCEA-408B788A4A75}"/>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516005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Shot 2019-09-10 at 10.19.43 AM.png"/>
          <p:cNvPicPr>
            <a:picLocks noChangeAspect="1"/>
          </p:cNvPicPr>
          <p:nvPr/>
        </p:nvPicPr>
        <p:blipFill>
          <a:blip r:embed="rId3"/>
          <a:srcRect t="1252"/>
          <a:stretch>
            <a:fillRect/>
          </a:stretch>
        </p:blipFill>
        <p:spPr>
          <a:xfrm>
            <a:off x="1085850" y="971550"/>
            <a:ext cx="6800850" cy="4507746"/>
          </a:xfrm>
          <a:prstGeom prst="rect">
            <a:avLst/>
          </a:prstGeom>
        </p:spPr>
      </p:pic>
      <p:sp>
        <p:nvSpPr>
          <p:cNvPr id="4" name="Slide Number Placeholder 3"/>
          <p:cNvSpPr>
            <a:spLocks noGrp="1"/>
          </p:cNvSpPr>
          <p:nvPr>
            <p:ph type="sldNum" sz="quarter" idx="12"/>
          </p:nvPr>
        </p:nvSpPr>
        <p:spPr/>
        <p:txBody>
          <a:bodyPr/>
          <a:lstStyle/>
          <a:p>
            <a:pPr>
              <a:defRPr/>
            </a:pPr>
            <a:fld id="{91F1A0CD-F361-46C0-A14A-2143AD6DC15E}" type="slidenum">
              <a:rPr lang="en-US" altLang="en-US" smtClean="0">
                <a:solidFill>
                  <a:prstClr val="black">
                    <a:tint val="75000"/>
                  </a:prstClr>
                </a:solidFill>
              </a:rPr>
              <a:pPr>
                <a:defRPr/>
              </a:pPr>
              <a:t>33</a:t>
            </a:fld>
            <a:endParaRPr lang="en-US" altLang="en-US" dirty="0">
              <a:solidFill>
                <a:prstClr val="black">
                  <a:tint val="75000"/>
                </a:prstClr>
              </a:solidFill>
            </a:endParaRPr>
          </a:p>
        </p:txBody>
      </p:sp>
      <p:sp>
        <p:nvSpPr>
          <p:cNvPr id="2" name="Title 1"/>
          <p:cNvSpPr>
            <a:spLocks noGrp="1"/>
          </p:cNvSpPr>
          <p:nvPr>
            <p:ph type="title"/>
          </p:nvPr>
        </p:nvSpPr>
        <p:spPr/>
        <p:txBody>
          <a:bodyPr/>
          <a:lstStyle/>
          <a:p>
            <a:r>
              <a:rPr lang="en-US" dirty="0"/>
              <a:t>Verify W-2 information</a:t>
            </a:r>
          </a:p>
        </p:txBody>
      </p:sp>
      <p:sp>
        <p:nvSpPr>
          <p:cNvPr id="8" name="Rectangle 7"/>
          <p:cNvSpPr/>
          <p:nvPr/>
        </p:nvSpPr>
        <p:spPr>
          <a:xfrm>
            <a:off x="6972300" y="3543300"/>
            <a:ext cx="1955680" cy="1371601"/>
          </a:xfrm>
          <a:prstGeom prst="rect">
            <a:avLst/>
          </a:prstGeom>
          <a:solidFill>
            <a:srgbClr val="FFFFFF"/>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Code D may mean a retirement Savings Credit is present which should be verified</a:t>
            </a:r>
          </a:p>
        </p:txBody>
      </p:sp>
      <p:cxnSp>
        <p:nvCxnSpPr>
          <p:cNvPr id="10" name="Straight Arrow Connector 9"/>
          <p:cNvCxnSpPr>
            <a:stCxn id="8" idx="1"/>
          </p:cNvCxnSpPr>
          <p:nvPr/>
        </p:nvCxnSpPr>
        <p:spPr>
          <a:xfrm rot="10800000">
            <a:off x="6457950" y="2971801"/>
            <a:ext cx="514350" cy="125730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317292" y="4000500"/>
            <a:ext cx="2454608" cy="685800"/>
          </a:xfrm>
          <a:prstGeom prst="rect">
            <a:avLst/>
          </a:prstGeom>
          <a:solidFill>
            <a:srgbClr val="FFFFFF"/>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Does the address match the taxpayer’s W-2?</a:t>
            </a:r>
          </a:p>
        </p:txBody>
      </p:sp>
      <p:cxnSp>
        <p:nvCxnSpPr>
          <p:cNvPr id="9" name="Straight Arrow Connector 8"/>
          <p:cNvCxnSpPr>
            <a:stCxn id="5" idx="0"/>
          </p:cNvCxnSpPr>
          <p:nvPr/>
        </p:nvCxnSpPr>
        <p:spPr>
          <a:xfrm rot="16200000" flipV="1">
            <a:off x="1958099" y="3414003"/>
            <a:ext cx="742950" cy="430045"/>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 name="Footer Placeholder 16"/>
          <p:cNvSpPr>
            <a:spLocks noGrp="1"/>
          </p:cNvSpPr>
          <p:nvPr>
            <p:ph type="ftr" sz="quarter" idx="11"/>
          </p:nvPr>
        </p:nvSpPr>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6301E288-722A-4F35-ADA3-659183501A82}"/>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55876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9-09-10 at 10.17.12 AM.png"/>
          <p:cNvPicPr>
            <a:picLocks noChangeAspect="1"/>
          </p:cNvPicPr>
          <p:nvPr/>
        </p:nvPicPr>
        <p:blipFill>
          <a:blip r:embed="rId3"/>
          <a:stretch>
            <a:fillRect/>
          </a:stretch>
        </p:blipFill>
        <p:spPr>
          <a:xfrm>
            <a:off x="1028700" y="1085850"/>
            <a:ext cx="6634163" cy="4375509"/>
          </a:xfrm>
          <a:prstGeom prst="rect">
            <a:avLst/>
          </a:prstGeom>
        </p:spPr>
      </p:pic>
      <p:sp>
        <p:nvSpPr>
          <p:cNvPr id="4" name="Slide Number Placeholder 3"/>
          <p:cNvSpPr>
            <a:spLocks noGrp="1"/>
          </p:cNvSpPr>
          <p:nvPr>
            <p:ph type="sldNum" sz="quarter" idx="12"/>
          </p:nvPr>
        </p:nvSpPr>
        <p:spPr/>
        <p:txBody>
          <a:bodyPr/>
          <a:lstStyle/>
          <a:p>
            <a:pPr>
              <a:defRPr/>
            </a:pPr>
            <a:fld id="{91F1A0CD-F361-46C0-A14A-2143AD6DC15E}" type="slidenum">
              <a:rPr lang="en-US" altLang="en-US" smtClean="0">
                <a:solidFill>
                  <a:prstClr val="black">
                    <a:tint val="75000"/>
                  </a:prstClr>
                </a:solidFill>
              </a:rPr>
              <a:pPr>
                <a:defRPr/>
              </a:pPr>
              <a:t>34</a:t>
            </a:fld>
            <a:endParaRPr lang="en-US" altLang="en-US" dirty="0">
              <a:solidFill>
                <a:prstClr val="black">
                  <a:tint val="75000"/>
                </a:prstClr>
              </a:solidFill>
            </a:endParaRPr>
          </a:p>
        </p:txBody>
      </p:sp>
      <p:sp>
        <p:nvSpPr>
          <p:cNvPr id="2" name="Title 1"/>
          <p:cNvSpPr>
            <a:spLocks noGrp="1"/>
          </p:cNvSpPr>
          <p:nvPr>
            <p:ph type="title"/>
          </p:nvPr>
        </p:nvSpPr>
        <p:spPr/>
        <p:txBody>
          <a:bodyPr/>
          <a:lstStyle/>
          <a:p>
            <a:r>
              <a:rPr lang="en-US" dirty="0"/>
              <a:t>Verify W-2 information</a:t>
            </a:r>
          </a:p>
        </p:txBody>
      </p:sp>
      <p:sp>
        <p:nvSpPr>
          <p:cNvPr id="5" name="Footer Placeholder 4"/>
          <p:cNvSpPr>
            <a:spLocks noGrp="1"/>
          </p:cNvSpPr>
          <p:nvPr>
            <p:ph type="ftr" sz="quarter" idx="11"/>
          </p:nvPr>
        </p:nvSpPr>
        <p:spPr/>
        <p:txBody>
          <a:bodyPr/>
          <a:lstStyle/>
          <a:p>
            <a:pPr>
              <a:defRPr/>
            </a:pPr>
            <a:r>
              <a:rPr lang="en-US"/>
              <a:t>NTTC Training ala NJ – TY2019</a:t>
            </a:r>
            <a:endParaRPr lang="en-US" dirty="0"/>
          </a:p>
        </p:txBody>
      </p:sp>
      <p:sp>
        <p:nvSpPr>
          <p:cNvPr id="6" name="Rectangle 5"/>
          <p:cNvSpPr/>
          <p:nvPr/>
        </p:nvSpPr>
        <p:spPr>
          <a:xfrm>
            <a:off x="7600950" y="1657350"/>
            <a:ext cx="1428750" cy="18288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Second W-2</a:t>
            </a:r>
          </a:p>
          <a:p>
            <a:pPr algn="ctr"/>
            <a:r>
              <a:rPr lang="en-US" dirty="0">
                <a:solidFill>
                  <a:schemeClr val="tx1"/>
                </a:solidFill>
              </a:rPr>
              <a:t> Verify information matches paper document</a:t>
            </a:r>
          </a:p>
        </p:txBody>
      </p:sp>
      <p:sp>
        <p:nvSpPr>
          <p:cNvPr id="3" name="Date Placeholder 2">
            <a:extLst>
              <a:ext uri="{FF2B5EF4-FFF2-40B4-BE49-F238E27FC236}">
                <a16:creationId xmlns:a16="http://schemas.microsoft.com/office/drawing/2014/main" id="{D0E66EC8-1AD2-45A5-9FF2-C3C61996319D}"/>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122170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Shot 2019-09-10 at 10.21.13 AM.png"/>
          <p:cNvPicPr>
            <a:picLocks noChangeAspect="1"/>
          </p:cNvPicPr>
          <p:nvPr/>
        </p:nvPicPr>
        <p:blipFill>
          <a:blip r:embed="rId3"/>
          <a:stretch>
            <a:fillRect/>
          </a:stretch>
        </p:blipFill>
        <p:spPr>
          <a:xfrm>
            <a:off x="1943100" y="1085850"/>
            <a:ext cx="6457950" cy="4476628"/>
          </a:xfrm>
          <a:prstGeom prst="rect">
            <a:avLst/>
          </a:prstGeom>
        </p:spPr>
      </p:pic>
      <p:sp>
        <p:nvSpPr>
          <p:cNvPr id="9" name="Rectangle 8"/>
          <p:cNvSpPr/>
          <p:nvPr/>
        </p:nvSpPr>
        <p:spPr>
          <a:xfrm>
            <a:off x="6172200" y="5257800"/>
            <a:ext cx="26289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p:txBody>
          <a:bodyPr/>
          <a:lstStyle/>
          <a:p>
            <a:fld id="{AB64056A-C7CD-46E6-81B7-1E41162DBBA8}" type="slidenum">
              <a:rPr lang="en-US" altLang="en-US" smtClean="0"/>
              <a:pPr/>
              <a:t>35</a:t>
            </a:fld>
            <a:endParaRPr lang="en-US" altLang="en-US" dirty="0"/>
          </a:p>
        </p:txBody>
      </p:sp>
      <p:sp>
        <p:nvSpPr>
          <p:cNvPr id="4" name="Title 3"/>
          <p:cNvSpPr>
            <a:spLocks noGrp="1"/>
          </p:cNvSpPr>
          <p:nvPr>
            <p:ph type="title"/>
          </p:nvPr>
        </p:nvSpPr>
        <p:spPr/>
        <p:txBody>
          <a:bodyPr>
            <a:normAutofit/>
          </a:bodyPr>
          <a:lstStyle/>
          <a:p>
            <a:r>
              <a:rPr lang="en-US" dirty="0"/>
              <a:t>Review Form 1040</a:t>
            </a:r>
          </a:p>
        </p:txBody>
      </p:sp>
      <p:sp>
        <p:nvSpPr>
          <p:cNvPr id="2" name="Rectangle 1"/>
          <p:cNvSpPr/>
          <p:nvPr/>
        </p:nvSpPr>
        <p:spPr>
          <a:xfrm>
            <a:off x="5372100" y="4171950"/>
            <a:ext cx="2971800" cy="6286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ectangle 2"/>
          <p:cNvSpPr/>
          <p:nvPr/>
        </p:nvSpPr>
        <p:spPr>
          <a:xfrm>
            <a:off x="5657850" y="5372100"/>
            <a:ext cx="2914650" cy="4000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Verify occupations and IPPIN</a:t>
            </a:r>
          </a:p>
        </p:txBody>
      </p:sp>
      <p:cxnSp>
        <p:nvCxnSpPr>
          <p:cNvPr id="8" name="Straight Arrow Connector 7"/>
          <p:cNvCxnSpPr/>
          <p:nvPr/>
        </p:nvCxnSpPr>
        <p:spPr>
          <a:xfrm rot="16200000" flipV="1">
            <a:off x="5857875" y="4943475"/>
            <a:ext cx="514350" cy="342900"/>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7686676" y="5114926"/>
            <a:ext cx="514349"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045357" y="1543050"/>
            <a:ext cx="1003208" cy="13716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Verify check boxes here</a:t>
            </a:r>
          </a:p>
        </p:txBody>
      </p:sp>
      <p:cxnSp>
        <p:nvCxnSpPr>
          <p:cNvPr id="23" name="Straight Arrow Connector 22"/>
          <p:cNvCxnSpPr/>
          <p:nvPr/>
        </p:nvCxnSpPr>
        <p:spPr>
          <a:xfrm>
            <a:off x="2057400" y="2000250"/>
            <a:ext cx="1085850"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048565" y="2400300"/>
            <a:ext cx="980385"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Footer Placeholder 18"/>
          <p:cNvSpPr>
            <a:spLocks noGrp="1"/>
          </p:cNvSpPr>
          <p:nvPr>
            <p:ph type="ftr" sz="quarter" idx="11"/>
          </p:nvPr>
        </p:nvSpPr>
        <p:spPr/>
        <p:txBody>
          <a:bodyPr/>
          <a:lstStyle/>
          <a:p>
            <a:pPr>
              <a:defRPr/>
            </a:pPr>
            <a:r>
              <a:rPr lang="en-US"/>
              <a:t>NTTC Training ala NJ – TY2019</a:t>
            </a:r>
            <a:endParaRPr lang="en-US" dirty="0"/>
          </a:p>
        </p:txBody>
      </p:sp>
      <p:cxnSp>
        <p:nvCxnSpPr>
          <p:cNvPr id="33" name="Straight Arrow Connector 32"/>
          <p:cNvCxnSpPr/>
          <p:nvPr/>
        </p:nvCxnSpPr>
        <p:spPr>
          <a:xfrm>
            <a:off x="2057400" y="1600200"/>
            <a:ext cx="1085850"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 name="Date Placeholder 4">
            <a:extLst>
              <a:ext uri="{FF2B5EF4-FFF2-40B4-BE49-F238E27FC236}">
                <a16:creationId xmlns:a16="http://schemas.microsoft.com/office/drawing/2014/main" id="{3DABE224-DB02-4697-B1EF-C6718C90A29E}"/>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969158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9-09-19 at 11.51.43 AM.png"/>
          <p:cNvPicPr>
            <a:picLocks noChangeAspect="1"/>
          </p:cNvPicPr>
          <p:nvPr/>
        </p:nvPicPr>
        <p:blipFill>
          <a:blip r:embed="rId3"/>
          <a:stretch>
            <a:fillRect/>
          </a:stretch>
        </p:blipFill>
        <p:spPr>
          <a:xfrm>
            <a:off x="2114550" y="1028700"/>
            <a:ext cx="6535026" cy="4232530"/>
          </a:xfrm>
          <a:prstGeom prst="rect">
            <a:avLst/>
          </a:prstGeom>
        </p:spPr>
      </p:pic>
      <p:sp>
        <p:nvSpPr>
          <p:cNvPr id="5" name="Slide Number Placeholder 4"/>
          <p:cNvSpPr>
            <a:spLocks noGrp="1"/>
          </p:cNvSpPr>
          <p:nvPr>
            <p:ph type="sldNum" sz="quarter" idx="12"/>
          </p:nvPr>
        </p:nvSpPr>
        <p:spPr/>
        <p:txBody>
          <a:bodyPr/>
          <a:lstStyle/>
          <a:p>
            <a:fld id="{AB64056A-C7CD-46E6-81B7-1E41162DBBA8}" type="slidenum">
              <a:rPr lang="en-US" altLang="en-US" smtClean="0"/>
              <a:pPr/>
              <a:t>36</a:t>
            </a:fld>
            <a:endParaRPr lang="en-US" altLang="en-US" dirty="0"/>
          </a:p>
        </p:txBody>
      </p:sp>
      <p:sp>
        <p:nvSpPr>
          <p:cNvPr id="2" name="Title 1"/>
          <p:cNvSpPr>
            <a:spLocks noGrp="1"/>
          </p:cNvSpPr>
          <p:nvPr>
            <p:ph type="title"/>
          </p:nvPr>
        </p:nvSpPr>
        <p:spPr>
          <a:xfrm rot="16200000">
            <a:off x="-1691638" y="2634615"/>
            <a:ext cx="4297680" cy="857250"/>
          </a:xfrm>
        </p:spPr>
        <p:txBody>
          <a:bodyPr/>
          <a:lstStyle/>
          <a:p>
            <a:r>
              <a:rPr lang="en-US" dirty="0"/>
              <a:t>Page 1 of Form 1040</a:t>
            </a:r>
          </a:p>
        </p:txBody>
      </p:sp>
      <p:sp>
        <p:nvSpPr>
          <p:cNvPr id="25" name="Footer Placeholder 24"/>
          <p:cNvSpPr>
            <a:spLocks noGrp="1"/>
          </p:cNvSpPr>
          <p:nvPr>
            <p:ph type="ftr" sz="quarter" idx="11"/>
          </p:nvPr>
        </p:nvSpPr>
        <p:spPr/>
        <p:txBody>
          <a:bodyPr/>
          <a:lstStyle/>
          <a:p>
            <a:pPr>
              <a:defRPr/>
            </a:pPr>
            <a:r>
              <a:rPr lang="en-US"/>
              <a:t>NTTC Training ala NJ – TY2019</a:t>
            </a:r>
            <a:endParaRPr lang="en-US" dirty="0"/>
          </a:p>
        </p:txBody>
      </p:sp>
      <p:sp>
        <p:nvSpPr>
          <p:cNvPr id="34" name="Rectangle 33"/>
          <p:cNvSpPr/>
          <p:nvPr/>
        </p:nvSpPr>
        <p:spPr>
          <a:xfrm>
            <a:off x="1085850" y="1314451"/>
            <a:ext cx="975122" cy="10287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a:solidFill>
                  <a:schemeClr val="tx1"/>
                </a:solidFill>
              </a:rPr>
              <a:t>Is the Standard Deduction correct?</a:t>
            </a:r>
          </a:p>
        </p:txBody>
      </p:sp>
      <p:sp>
        <p:nvSpPr>
          <p:cNvPr id="12" name="Rectangle 11"/>
          <p:cNvSpPr/>
          <p:nvPr/>
        </p:nvSpPr>
        <p:spPr>
          <a:xfrm>
            <a:off x="3943350" y="4286250"/>
            <a:ext cx="2857500" cy="4000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p:cNvSpPr/>
          <p:nvPr/>
        </p:nvSpPr>
        <p:spPr>
          <a:xfrm flipH="1">
            <a:off x="1028700" y="4286250"/>
            <a:ext cx="1085853" cy="514350"/>
          </a:xfrm>
          <a:prstGeom prst="rect">
            <a:avLst/>
          </a:prstGeom>
          <a:solidFill>
            <a:srgbClr val="FFFFFF"/>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a:solidFill>
                  <a:schemeClr val="tx1"/>
                </a:solidFill>
              </a:rPr>
              <a:t>Verify Bank Information</a:t>
            </a:r>
          </a:p>
        </p:txBody>
      </p:sp>
      <p:cxnSp>
        <p:nvCxnSpPr>
          <p:cNvPr id="15" name="Straight Arrow Connector 14"/>
          <p:cNvCxnSpPr/>
          <p:nvPr/>
        </p:nvCxnSpPr>
        <p:spPr>
          <a:xfrm>
            <a:off x="2114550" y="4629150"/>
            <a:ext cx="857250"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028700" y="2514600"/>
            <a:ext cx="1314450" cy="1200150"/>
          </a:xfrm>
          <a:prstGeom prst="rect">
            <a:avLst/>
          </a:prstGeom>
          <a:solidFill>
            <a:srgbClr val="FFFFFF"/>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a:solidFill>
                  <a:schemeClr val="tx1"/>
                </a:solidFill>
              </a:rPr>
              <a:t>Do the CTC and ACTC look correct for two children under age 17?</a:t>
            </a:r>
          </a:p>
        </p:txBody>
      </p:sp>
      <p:cxnSp>
        <p:nvCxnSpPr>
          <p:cNvPr id="23" name="Straight Arrow Connector 22"/>
          <p:cNvCxnSpPr/>
          <p:nvPr/>
        </p:nvCxnSpPr>
        <p:spPr>
          <a:xfrm>
            <a:off x="2057400" y="2343150"/>
            <a:ext cx="342900"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343150" y="3142059"/>
            <a:ext cx="2457450"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343150" y="3713559"/>
            <a:ext cx="3200400"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07EB12CB-7E74-45EB-A524-03EA8748FE8D}"/>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469291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NTTC Training ala NJ – TY2019</a:t>
            </a:r>
            <a:endParaRPr lang="en-US" dirty="0"/>
          </a:p>
        </p:txBody>
      </p:sp>
      <p:sp>
        <p:nvSpPr>
          <p:cNvPr id="3" name="Slide Number Placeholder 2"/>
          <p:cNvSpPr>
            <a:spLocks noGrp="1"/>
          </p:cNvSpPr>
          <p:nvPr>
            <p:ph type="sldNum" sz="quarter" idx="12"/>
          </p:nvPr>
        </p:nvSpPr>
        <p:spPr/>
        <p:txBody>
          <a:bodyPr/>
          <a:lstStyle/>
          <a:p>
            <a:fld id="{80D5D2F9-5BAB-4662-8511-83ECC2D9F0DA}" type="slidenum">
              <a:rPr lang="en-US" altLang="en-US" smtClean="0"/>
              <a:pPr/>
              <a:t>37</a:t>
            </a:fld>
            <a:endParaRPr lang="en-US" altLang="en-US" dirty="0"/>
          </a:p>
        </p:txBody>
      </p:sp>
      <p:sp>
        <p:nvSpPr>
          <p:cNvPr id="7" name="Title 6"/>
          <p:cNvSpPr>
            <a:spLocks noGrp="1"/>
          </p:cNvSpPr>
          <p:nvPr>
            <p:ph type="title"/>
          </p:nvPr>
        </p:nvSpPr>
        <p:spPr/>
        <p:txBody>
          <a:bodyPr/>
          <a:lstStyle/>
          <a:p>
            <a:r>
              <a:rPr lang="en-US" dirty="0"/>
              <a:t>Compare 2017 and 2018</a:t>
            </a:r>
          </a:p>
        </p:txBody>
      </p:sp>
      <p:pic>
        <p:nvPicPr>
          <p:cNvPr id="8" name="Picture 7" descr="Screen Shot 2019-09-19 at 2.43.58 PM.png"/>
          <p:cNvPicPr>
            <a:picLocks noChangeAspect="1"/>
          </p:cNvPicPr>
          <p:nvPr/>
        </p:nvPicPr>
        <p:blipFill>
          <a:blip r:embed="rId3"/>
          <a:stretch>
            <a:fillRect/>
          </a:stretch>
        </p:blipFill>
        <p:spPr>
          <a:xfrm>
            <a:off x="2826225" y="1028700"/>
            <a:ext cx="6260625" cy="4286250"/>
          </a:xfrm>
          <a:prstGeom prst="rect">
            <a:avLst/>
          </a:prstGeom>
        </p:spPr>
      </p:pic>
      <p:sp>
        <p:nvSpPr>
          <p:cNvPr id="9" name="TextBox 8"/>
          <p:cNvSpPr txBox="1"/>
          <p:nvPr/>
        </p:nvSpPr>
        <p:spPr>
          <a:xfrm>
            <a:off x="1085850" y="1828800"/>
            <a:ext cx="2196114" cy="830997"/>
          </a:xfrm>
          <a:prstGeom prst="rect">
            <a:avLst/>
          </a:prstGeom>
          <a:solidFill>
            <a:schemeClr val="bg1"/>
          </a:solidFill>
          <a:ln w="38100" cap="flat" cmpd="sng" algn="ctr">
            <a:solidFill>
              <a:srgbClr val="FF0000"/>
            </a:solidFill>
            <a:prstDash val="solid"/>
            <a:round/>
            <a:headEnd type="none" w="med" len="med"/>
            <a:tailEnd type="none" w="med" len="med"/>
          </a:ln>
        </p:spPr>
        <p:txBody>
          <a:bodyPr wrap="none" rtlCol="0">
            <a:spAutoFit/>
          </a:bodyPr>
          <a:lstStyle/>
          <a:p>
            <a:r>
              <a:rPr lang="en-US" sz="2400" dirty="0"/>
              <a:t>2017 Tax Return</a:t>
            </a:r>
          </a:p>
          <a:p>
            <a:r>
              <a:rPr lang="en-US" sz="2400" dirty="0"/>
              <a:t>Page 1</a:t>
            </a:r>
          </a:p>
        </p:txBody>
      </p:sp>
      <p:sp>
        <p:nvSpPr>
          <p:cNvPr id="4" name="Date Placeholder 3">
            <a:extLst>
              <a:ext uri="{FF2B5EF4-FFF2-40B4-BE49-F238E27FC236}">
                <a16:creationId xmlns:a16="http://schemas.microsoft.com/office/drawing/2014/main" id="{19B7B46E-2C2F-4B58-90A7-DF625A09A7F1}"/>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864449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NTTC Training ala NJ – TY2019</a:t>
            </a:r>
            <a:endParaRPr lang="en-US" dirty="0"/>
          </a:p>
        </p:txBody>
      </p:sp>
      <p:sp>
        <p:nvSpPr>
          <p:cNvPr id="3" name="Slide Number Placeholder 2"/>
          <p:cNvSpPr>
            <a:spLocks noGrp="1"/>
          </p:cNvSpPr>
          <p:nvPr>
            <p:ph type="sldNum" sz="quarter" idx="12"/>
          </p:nvPr>
        </p:nvSpPr>
        <p:spPr/>
        <p:txBody>
          <a:bodyPr/>
          <a:lstStyle/>
          <a:p>
            <a:fld id="{80D5D2F9-5BAB-4662-8511-83ECC2D9F0DA}" type="slidenum">
              <a:rPr lang="en-US" altLang="en-US" smtClean="0"/>
              <a:pPr/>
              <a:t>38</a:t>
            </a:fld>
            <a:endParaRPr lang="en-US" altLang="en-US" dirty="0"/>
          </a:p>
        </p:txBody>
      </p:sp>
      <p:sp>
        <p:nvSpPr>
          <p:cNvPr id="4" name="Title 3"/>
          <p:cNvSpPr>
            <a:spLocks noGrp="1"/>
          </p:cNvSpPr>
          <p:nvPr>
            <p:ph type="title"/>
          </p:nvPr>
        </p:nvSpPr>
        <p:spPr/>
        <p:txBody>
          <a:bodyPr/>
          <a:lstStyle/>
          <a:p>
            <a:r>
              <a:rPr lang="en-US" dirty="0"/>
              <a:t>Compare 2017 and 2018</a:t>
            </a:r>
          </a:p>
        </p:txBody>
      </p:sp>
      <p:pic>
        <p:nvPicPr>
          <p:cNvPr id="6" name="Picture 5" descr="Screen Shot 2019-09-19 at 4.35.37 PM.png"/>
          <p:cNvPicPr>
            <a:picLocks noChangeAspect="1"/>
          </p:cNvPicPr>
          <p:nvPr/>
        </p:nvPicPr>
        <p:blipFill>
          <a:blip r:embed="rId3"/>
          <a:stretch>
            <a:fillRect/>
          </a:stretch>
        </p:blipFill>
        <p:spPr>
          <a:xfrm>
            <a:off x="3086100" y="914400"/>
            <a:ext cx="6037370" cy="5029200"/>
          </a:xfrm>
          <a:prstGeom prst="rect">
            <a:avLst/>
          </a:prstGeom>
        </p:spPr>
      </p:pic>
      <p:sp>
        <p:nvSpPr>
          <p:cNvPr id="8" name="TextBox 7"/>
          <p:cNvSpPr txBox="1"/>
          <p:nvPr/>
        </p:nvSpPr>
        <p:spPr>
          <a:xfrm>
            <a:off x="1085850" y="1828800"/>
            <a:ext cx="2196114" cy="830997"/>
          </a:xfrm>
          <a:prstGeom prst="rect">
            <a:avLst/>
          </a:prstGeom>
          <a:solidFill>
            <a:schemeClr val="bg1"/>
          </a:solidFill>
          <a:ln w="38100" cap="flat" cmpd="sng" algn="ctr">
            <a:solidFill>
              <a:srgbClr val="FF0000"/>
            </a:solidFill>
            <a:prstDash val="solid"/>
            <a:round/>
            <a:headEnd type="none" w="med" len="med"/>
            <a:tailEnd type="none" w="med" len="med"/>
          </a:ln>
        </p:spPr>
        <p:txBody>
          <a:bodyPr wrap="none" rtlCol="0">
            <a:spAutoFit/>
          </a:bodyPr>
          <a:lstStyle/>
          <a:p>
            <a:r>
              <a:rPr lang="en-US" sz="2400" dirty="0"/>
              <a:t>2017 Tax Return</a:t>
            </a:r>
          </a:p>
          <a:p>
            <a:r>
              <a:rPr lang="en-US" sz="2400" dirty="0"/>
              <a:t>Page 2</a:t>
            </a:r>
          </a:p>
        </p:txBody>
      </p:sp>
      <p:sp>
        <p:nvSpPr>
          <p:cNvPr id="5" name="Date Placeholder 4">
            <a:extLst>
              <a:ext uri="{FF2B5EF4-FFF2-40B4-BE49-F238E27FC236}">
                <a16:creationId xmlns:a16="http://schemas.microsoft.com/office/drawing/2014/main" id="{D1176FF6-E6A2-4752-9EEA-49BEFF985F74}"/>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563278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9-09-10 at 10.57.43 AM.png"/>
          <p:cNvPicPr>
            <a:picLocks noChangeAspect="1"/>
          </p:cNvPicPr>
          <p:nvPr/>
        </p:nvPicPr>
        <p:blipFill>
          <a:blip r:embed="rId3"/>
          <a:stretch>
            <a:fillRect/>
          </a:stretch>
        </p:blipFill>
        <p:spPr>
          <a:xfrm>
            <a:off x="6115050" y="1866417"/>
            <a:ext cx="2809875" cy="2134083"/>
          </a:xfrm>
          <a:prstGeom prst="rect">
            <a:avLst/>
          </a:prstGeom>
        </p:spPr>
      </p:pic>
      <p:sp>
        <p:nvSpPr>
          <p:cNvPr id="4" name="Slide Number Placeholder 3"/>
          <p:cNvSpPr>
            <a:spLocks noGrp="1"/>
          </p:cNvSpPr>
          <p:nvPr>
            <p:ph type="sldNum" sz="quarter" idx="4"/>
          </p:nvPr>
        </p:nvSpPr>
        <p:spPr>
          <a:xfrm>
            <a:off x="457204" y="6265308"/>
            <a:ext cx="702365" cy="365125"/>
          </a:xfrm>
        </p:spPr>
        <p:txBody>
          <a:bodyPr/>
          <a:lstStyle/>
          <a:p>
            <a:pPr defTabSz="342900">
              <a:defRPr/>
            </a:pPr>
            <a:fld id="{5E528A4C-121C-4D59-B53C-87624A25A9DE}" type="slidenum">
              <a:rPr lang="en-US" altLang="en-US" sz="900">
                <a:solidFill>
                  <a:prstClr val="black">
                    <a:tint val="75000"/>
                  </a:prstClr>
                </a:solidFill>
                <a:latin typeface="Calibri"/>
              </a:rPr>
              <a:pPr defTabSz="342900">
                <a:defRPr/>
              </a:pPr>
              <a:t>39</a:t>
            </a:fld>
            <a:endParaRPr lang="en-US" altLang="en-US" sz="900" dirty="0">
              <a:solidFill>
                <a:prstClr val="black">
                  <a:tint val="75000"/>
                </a:prstClr>
              </a:solidFill>
              <a:latin typeface="Calibri"/>
            </a:endParaRPr>
          </a:p>
        </p:txBody>
      </p:sp>
      <p:sp>
        <p:nvSpPr>
          <p:cNvPr id="5" name="Content Placeholder 4"/>
          <p:cNvSpPr>
            <a:spLocks noGrp="1"/>
          </p:cNvSpPr>
          <p:nvPr>
            <p:ph sz="quarter" idx="12"/>
          </p:nvPr>
        </p:nvSpPr>
        <p:spPr/>
        <p:txBody>
          <a:bodyPr>
            <a:normAutofit/>
          </a:bodyPr>
          <a:lstStyle/>
          <a:p>
            <a:r>
              <a:rPr lang="en-US" dirty="0"/>
              <a:t>TaxSlayer has a Year to Year comparison</a:t>
            </a:r>
          </a:p>
          <a:p>
            <a:pPr lvl="1"/>
            <a:r>
              <a:rPr lang="en-US" dirty="0"/>
              <a:t>Summary/Print screen</a:t>
            </a:r>
          </a:p>
          <a:p>
            <a:r>
              <a:rPr lang="en-US" dirty="0"/>
              <a:t>Major differences:</a:t>
            </a:r>
          </a:p>
          <a:p>
            <a:pPr lvl="1"/>
            <a:r>
              <a:rPr lang="en-US" dirty="0"/>
              <a:t>Refund went up due to tax law changes </a:t>
            </a:r>
          </a:p>
          <a:p>
            <a:pPr lvl="1"/>
            <a:r>
              <a:rPr lang="en-US" dirty="0"/>
              <a:t>Dividends $120 last year, none this year</a:t>
            </a:r>
          </a:p>
          <a:p>
            <a:pPr lvl="1"/>
            <a:r>
              <a:rPr lang="en-US" dirty="0"/>
              <a:t>Wages went down $1,000</a:t>
            </a:r>
          </a:p>
          <a:p>
            <a:pPr>
              <a:buNone/>
            </a:pPr>
            <a:endParaRPr lang="en-US" dirty="0"/>
          </a:p>
          <a:p>
            <a:endParaRPr lang="en-US" dirty="0"/>
          </a:p>
          <a:p>
            <a:pPr lvl="1"/>
            <a:endParaRPr lang="en-US" dirty="0"/>
          </a:p>
        </p:txBody>
      </p:sp>
      <p:sp>
        <p:nvSpPr>
          <p:cNvPr id="2" name="Title 1"/>
          <p:cNvSpPr>
            <a:spLocks noGrp="1"/>
          </p:cNvSpPr>
          <p:nvPr>
            <p:ph type="title"/>
          </p:nvPr>
        </p:nvSpPr>
        <p:spPr/>
        <p:txBody>
          <a:bodyPr>
            <a:normAutofit/>
          </a:bodyPr>
          <a:lstStyle/>
          <a:p>
            <a:r>
              <a:rPr lang="en-US" dirty="0"/>
              <a:t>Compare 2017 </a:t>
            </a:r>
            <a:r>
              <a:rPr lang="en-US"/>
              <a:t>and 2018</a:t>
            </a:r>
            <a:endParaRPr lang="en-US" dirty="0"/>
          </a:p>
        </p:txBody>
      </p:sp>
      <p:sp>
        <p:nvSpPr>
          <p:cNvPr id="6" name="Footer Placeholder 5"/>
          <p:cNvSpPr>
            <a:spLocks noGrp="1"/>
          </p:cNvSpPr>
          <p:nvPr>
            <p:ph type="ftr" sz="quarter" idx="3"/>
          </p:nvPr>
        </p:nvSpPr>
        <p:spPr>
          <a:xfrm>
            <a:off x="2607366" y="6265308"/>
            <a:ext cx="2895600" cy="365125"/>
          </a:xfrm>
        </p:spPr>
        <p:txBody>
          <a:bodyPr/>
          <a:lstStyle/>
          <a:p>
            <a:pPr defTabSz="342900">
              <a:defRPr/>
            </a:pPr>
            <a:r>
              <a:rPr lang="en-US" sz="900">
                <a:solidFill>
                  <a:prstClr val="black">
                    <a:tint val="75000"/>
                  </a:prstClr>
                </a:solidFill>
                <a:latin typeface="Calibri"/>
              </a:rPr>
              <a:t>NTTC Training ala NJ – TY2019</a:t>
            </a:r>
            <a:endParaRPr lang="en-US" sz="900" dirty="0">
              <a:solidFill>
                <a:prstClr val="black">
                  <a:tint val="75000"/>
                </a:prstClr>
              </a:solidFill>
              <a:latin typeface="Calibri"/>
            </a:endParaRPr>
          </a:p>
        </p:txBody>
      </p:sp>
      <p:sp>
        <p:nvSpPr>
          <p:cNvPr id="8" name="TextBox 7"/>
          <p:cNvSpPr txBox="1"/>
          <p:nvPr/>
        </p:nvSpPr>
        <p:spPr>
          <a:xfrm>
            <a:off x="6229350" y="3657600"/>
            <a:ext cx="137160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ln w="38100" cap="flat" cmpd="sng" algn="ctr">
                <a:solidFill>
                  <a:srgbClr val="FF0000"/>
                </a:solidFill>
                <a:prstDash val="solid"/>
                <a:round/>
                <a:headEnd type="none" w="med" len="med"/>
                <a:tailEnd type="none" w="med" len="med"/>
              </a:ln>
            </a:endParaRPr>
          </a:p>
        </p:txBody>
      </p:sp>
      <p:cxnSp>
        <p:nvCxnSpPr>
          <p:cNvPr id="11" name="Straight Arrow Connector 10"/>
          <p:cNvCxnSpPr/>
          <p:nvPr/>
        </p:nvCxnSpPr>
        <p:spPr>
          <a:xfrm rot="5400000">
            <a:off x="6315075" y="3343275"/>
            <a:ext cx="514350" cy="119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3E3CBAD4-93BC-4E41-9B7A-AA6FF10B214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10762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subTitle" idx="1"/>
          </p:nvPr>
        </p:nvSpPr>
        <p:spPr/>
        <p:txBody>
          <a:bodyPr/>
          <a:lstStyle/>
          <a:p>
            <a:r>
              <a:rPr lang="en-US" sz="4050" dirty="0"/>
              <a:t>Accuracy is Job #1</a:t>
            </a:r>
          </a:p>
          <a:p>
            <a:endParaRPr lang="en-US" altLang="en-US" dirty="0"/>
          </a:p>
        </p:txBody>
      </p:sp>
      <p:sp>
        <p:nvSpPr>
          <p:cNvPr id="3074" name="Rectangle 9"/>
          <p:cNvSpPr>
            <a:spLocks noGrp="1" noChangeArrowheads="1"/>
          </p:cNvSpPr>
          <p:nvPr>
            <p:ph type="title"/>
          </p:nvPr>
        </p:nvSpPr>
        <p:spPr/>
        <p:txBody>
          <a:bodyPr/>
          <a:lstStyle/>
          <a:p>
            <a:r>
              <a:rPr lang="en-US" altLang="en-US" dirty="0"/>
              <a:t>Principles of Quality Review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550" y="2628900"/>
            <a:ext cx="3138950" cy="2393669"/>
          </a:xfrm>
          <a:prstGeom prst="rect">
            <a:avLst/>
          </a:prstGeom>
        </p:spPr>
      </p:pic>
      <p:sp>
        <p:nvSpPr>
          <p:cNvPr id="2" name="Date Placeholder 1">
            <a:extLst>
              <a:ext uri="{FF2B5EF4-FFF2-40B4-BE49-F238E27FC236}">
                <a16:creationId xmlns:a16="http://schemas.microsoft.com/office/drawing/2014/main" id="{272FDA9B-8DE4-4643-B49C-287C2189C462}"/>
              </a:ext>
            </a:extLst>
          </p:cNvPr>
          <p:cNvSpPr>
            <a:spLocks noGrp="1"/>
          </p:cNvSpPr>
          <p:nvPr>
            <p:ph type="dt" sz="half" idx="2"/>
          </p:nvPr>
        </p:nvSpPr>
        <p:spPr/>
        <p:txBody>
          <a:bodyPr/>
          <a:lstStyle/>
          <a:p>
            <a:r>
              <a:rPr lang="en-US"/>
              <a:t>11-27-2019 v1a</a:t>
            </a:r>
          </a:p>
        </p:txBody>
      </p:sp>
      <p:sp>
        <p:nvSpPr>
          <p:cNvPr id="3" name="Footer Placeholder 2">
            <a:extLst>
              <a:ext uri="{FF2B5EF4-FFF2-40B4-BE49-F238E27FC236}">
                <a16:creationId xmlns:a16="http://schemas.microsoft.com/office/drawing/2014/main" id="{62E7DA94-89EC-499A-8ABF-54702E7537AA}"/>
              </a:ext>
            </a:extLst>
          </p:cNvPr>
          <p:cNvSpPr>
            <a:spLocks noGrp="1"/>
          </p:cNvSpPr>
          <p:nvPr>
            <p:ph type="ftr" sz="quarter" idx="3"/>
          </p:nvPr>
        </p:nvSpPr>
        <p:spPr/>
        <p:txBody>
          <a:bodyPr/>
          <a:lstStyle/>
          <a:p>
            <a:r>
              <a:rPr lang="en-US"/>
              <a:t>NTTC Training ala NJ – TY2019</a:t>
            </a:r>
          </a:p>
        </p:txBody>
      </p:sp>
      <p:sp>
        <p:nvSpPr>
          <p:cNvPr id="5" name="Slide Number Placeholder 4">
            <a:extLst>
              <a:ext uri="{FF2B5EF4-FFF2-40B4-BE49-F238E27FC236}">
                <a16:creationId xmlns:a16="http://schemas.microsoft.com/office/drawing/2014/main" id="{FDFBC264-1050-4584-94DB-45C91A973819}"/>
              </a:ext>
            </a:extLst>
          </p:cNvPr>
          <p:cNvSpPr>
            <a:spLocks noGrp="1"/>
          </p:cNvSpPr>
          <p:nvPr>
            <p:ph type="sldNum" sz="quarter" idx="4"/>
          </p:nvPr>
        </p:nvSpPr>
        <p:spPr/>
        <p:txBody>
          <a:bodyPr/>
          <a:lstStyle/>
          <a:p>
            <a:fld id="{F56DB09B-2E1E-48D6-BF38-233787F9BAB1}" type="slidenum">
              <a:rPr lang="en-US" smtClean="0"/>
              <a:t>4</a:t>
            </a:fld>
            <a:endParaRPr lang="en-US"/>
          </a:p>
        </p:txBody>
      </p:sp>
    </p:spTree>
    <p:extLst>
      <p:ext uri="{BB962C8B-B14F-4D97-AF65-F5344CB8AC3E}">
        <p14:creationId xmlns:p14="http://schemas.microsoft.com/office/powerpoint/2010/main" val="882874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NTTC Training ala NJ – TY2019</a:t>
            </a:r>
            <a:endParaRPr lang="en-US" dirty="0"/>
          </a:p>
        </p:txBody>
      </p:sp>
      <p:sp>
        <p:nvSpPr>
          <p:cNvPr id="3" name="Slide Number Placeholder 2"/>
          <p:cNvSpPr>
            <a:spLocks noGrp="1"/>
          </p:cNvSpPr>
          <p:nvPr>
            <p:ph type="sldNum" sz="quarter" idx="12"/>
          </p:nvPr>
        </p:nvSpPr>
        <p:spPr/>
        <p:txBody>
          <a:bodyPr/>
          <a:lstStyle/>
          <a:p>
            <a:fld id="{1DA692B1-EC55-4023-9554-854A401B5E78}" type="slidenum">
              <a:rPr lang="en-US" altLang="en-US" smtClean="0"/>
              <a:pPr/>
              <a:t>40</a:t>
            </a:fld>
            <a:endParaRPr lang="en-US" altLang="en-US" dirty="0"/>
          </a:p>
        </p:txBody>
      </p:sp>
      <p:sp>
        <p:nvSpPr>
          <p:cNvPr id="7" name="Title 6"/>
          <p:cNvSpPr>
            <a:spLocks noGrp="1"/>
          </p:cNvSpPr>
          <p:nvPr>
            <p:ph type="title"/>
          </p:nvPr>
        </p:nvSpPr>
        <p:spPr/>
        <p:txBody>
          <a:bodyPr/>
          <a:lstStyle/>
          <a:p>
            <a:r>
              <a:rPr lang="en-US" dirty="0"/>
              <a:t>2017 Tax Return</a:t>
            </a:r>
          </a:p>
        </p:txBody>
      </p:sp>
      <p:pic>
        <p:nvPicPr>
          <p:cNvPr id="6" name="Content Placeholder 5" descr="Screen Shot 2019-09-19 at 2.43.58 PM.png"/>
          <p:cNvPicPr>
            <a:picLocks noGrp="1" noChangeAspect="1"/>
          </p:cNvPicPr>
          <p:nvPr>
            <p:ph sz="quarter" idx="4294967295"/>
          </p:nvPr>
        </p:nvPicPr>
        <p:blipFill>
          <a:blip r:embed="rId3"/>
          <a:srcRect l="36026" r="1138" b="-1370"/>
          <a:stretch>
            <a:fillRect/>
          </a:stretch>
        </p:blipFill>
        <p:spPr>
          <a:xfrm>
            <a:off x="1257300" y="1371600"/>
            <a:ext cx="3829050" cy="4229100"/>
          </a:xfrm>
        </p:spPr>
      </p:pic>
      <p:sp>
        <p:nvSpPr>
          <p:cNvPr id="8" name="TextBox 7"/>
          <p:cNvSpPr txBox="1"/>
          <p:nvPr/>
        </p:nvSpPr>
        <p:spPr>
          <a:xfrm>
            <a:off x="1200150" y="933018"/>
            <a:ext cx="2196114" cy="461665"/>
          </a:xfrm>
          <a:prstGeom prst="rect">
            <a:avLst/>
          </a:prstGeom>
          <a:solidFill>
            <a:schemeClr val="bg1"/>
          </a:solidFill>
          <a:ln w="38100" cap="flat" cmpd="sng" algn="ctr">
            <a:solidFill>
              <a:srgbClr val="FF0000"/>
            </a:solidFill>
            <a:prstDash val="solid"/>
            <a:round/>
            <a:headEnd type="none" w="med" len="med"/>
            <a:tailEnd type="none" w="med" len="med"/>
          </a:ln>
        </p:spPr>
        <p:txBody>
          <a:bodyPr wrap="none" rtlCol="0">
            <a:spAutoFit/>
          </a:bodyPr>
          <a:lstStyle/>
          <a:p>
            <a:r>
              <a:rPr lang="en-US" sz="2400" dirty="0"/>
              <a:t>2017 Tax Return</a:t>
            </a:r>
          </a:p>
        </p:txBody>
      </p:sp>
      <p:pic>
        <p:nvPicPr>
          <p:cNvPr id="11" name="Picture 10" descr="Screen Shot 2019-09-19 at 11.51.43 AM.png"/>
          <p:cNvPicPr>
            <a:picLocks noChangeAspect="1"/>
          </p:cNvPicPr>
          <p:nvPr/>
        </p:nvPicPr>
        <p:blipFill>
          <a:blip r:embed="rId4"/>
          <a:srcRect l="55969"/>
          <a:stretch>
            <a:fillRect/>
          </a:stretch>
        </p:blipFill>
        <p:spPr>
          <a:xfrm>
            <a:off x="5752224" y="1143000"/>
            <a:ext cx="2877426" cy="4232530"/>
          </a:xfrm>
          <a:prstGeom prst="rect">
            <a:avLst/>
          </a:prstGeom>
        </p:spPr>
      </p:pic>
      <p:cxnSp>
        <p:nvCxnSpPr>
          <p:cNvPr id="10" name="Straight Arrow Connector 9"/>
          <p:cNvCxnSpPr/>
          <p:nvPr/>
        </p:nvCxnSpPr>
        <p:spPr>
          <a:xfrm>
            <a:off x="6858000" y="1771650"/>
            <a:ext cx="857250" cy="119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257800" y="933018"/>
            <a:ext cx="2196114" cy="461665"/>
          </a:xfrm>
          <a:prstGeom prst="rect">
            <a:avLst/>
          </a:prstGeom>
          <a:solidFill>
            <a:schemeClr val="bg1"/>
          </a:solidFill>
          <a:ln w="38100" cap="flat" cmpd="sng" algn="ctr">
            <a:solidFill>
              <a:srgbClr val="FF0000"/>
            </a:solidFill>
            <a:prstDash val="solid"/>
            <a:round/>
            <a:headEnd type="none" w="med" len="med"/>
            <a:tailEnd type="none" w="med" len="med"/>
          </a:ln>
        </p:spPr>
        <p:txBody>
          <a:bodyPr wrap="none" rtlCol="0">
            <a:spAutoFit/>
          </a:bodyPr>
          <a:lstStyle/>
          <a:p>
            <a:r>
              <a:rPr lang="en-US" sz="2400" dirty="0"/>
              <a:t>2018 Tax Return</a:t>
            </a:r>
          </a:p>
        </p:txBody>
      </p:sp>
      <p:cxnSp>
        <p:nvCxnSpPr>
          <p:cNvPr id="14" name="Straight Arrow Connector 13"/>
          <p:cNvCxnSpPr/>
          <p:nvPr/>
        </p:nvCxnSpPr>
        <p:spPr>
          <a:xfrm>
            <a:off x="3771900" y="3314700"/>
            <a:ext cx="857250" cy="119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200401" y="3143250"/>
            <a:ext cx="1128835" cy="369332"/>
          </a:xfrm>
          <a:prstGeom prst="rect">
            <a:avLst/>
          </a:prstGeom>
          <a:solidFill>
            <a:srgbClr val="FFFFFF"/>
          </a:solidFill>
          <a:ln w="38100" cap="flat" cmpd="sng" algn="ctr">
            <a:solidFill>
              <a:srgbClr val="FF0000"/>
            </a:solidFill>
            <a:prstDash val="solid"/>
            <a:round/>
            <a:headEnd type="none" w="med" len="med"/>
            <a:tailEnd type="none" w="med" len="med"/>
          </a:ln>
        </p:spPr>
        <p:txBody>
          <a:bodyPr wrap="none" rtlCol="0">
            <a:spAutoFit/>
          </a:bodyPr>
          <a:lstStyle/>
          <a:p>
            <a:r>
              <a:rPr lang="en-US" b="1" dirty="0"/>
              <a:t>Dividends</a:t>
            </a:r>
          </a:p>
        </p:txBody>
      </p:sp>
      <p:sp>
        <p:nvSpPr>
          <p:cNvPr id="16" name="TextBox 15"/>
          <p:cNvSpPr txBox="1"/>
          <p:nvPr/>
        </p:nvSpPr>
        <p:spPr>
          <a:xfrm>
            <a:off x="5257800" y="1600200"/>
            <a:ext cx="1955985" cy="369332"/>
          </a:xfrm>
          <a:prstGeom prst="rect">
            <a:avLst/>
          </a:prstGeom>
          <a:solidFill>
            <a:srgbClr val="FFFFFF"/>
          </a:solidFill>
          <a:ln w="38100" cap="flat" cmpd="sng" algn="ctr">
            <a:solidFill>
              <a:srgbClr val="FF0000"/>
            </a:solidFill>
            <a:prstDash val="solid"/>
            <a:round/>
            <a:headEnd type="none" w="med" len="med"/>
            <a:tailEnd type="none" w="med" len="med"/>
          </a:ln>
        </p:spPr>
        <p:txBody>
          <a:bodyPr wrap="none" rtlCol="0">
            <a:spAutoFit/>
          </a:bodyPr>
          <a:lstStyle/>
          <a:p>
            <a:r>
              <a:rPr lang="en-US" b="1" dirty="0"/>
              <a:t>Missing 1099-DIV?</a:t>
            </a:r>
          </a:p>
        </p:txBody>
      </p:sp>
      <p:sp>
        <p:nvSpPr>
          <p:cNvPr id="4" name="Date Placeholder 3">
            <a:extLst>
              <a:ext uri="{FF2B5EF4-FFF2-40B4-BE49-F238E27FC236}">
                <a16:creationId xmlns:a16="http://schemas.microsoft.com/office/drawing/2014/main" id="{BC1084C2-2274-4CC8-B5DC-AACFB79CBC51}"/>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01840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72200" y="5257800"/>
            <a:ext cx="26289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Rectangle 5"/>
          <p:cNvSpPr/>
          <p:nvPr/>
        </p:nvSpPr>
        <p:spPr>
          <a:xfrm>
            <a:off x="5643563" y="4800600"/>
            <a:ext cx="2143125" cy="55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6" name="Footer Placeholder 15"/>
          <p:cNvSpPr>
            <a:spLocks noGrp="1"/>
          </p:cNvSpPr>
          <p:nvPr>
            <p:ph type="ftr" sz="quarter" idx="11"/>
          </p:nvPr>
        </p:nvSpPr>
        <p:spPr/>
        <p:txBody>
          <a:bodyPr/>
          <a:lstStyle/>
          <a:p>
            <a:pPr>
              <a:defRPr/>
            </a:pPr>
            <a:r>
              <a:rPr lang="en-US"/>
              <a:t>NTTC Training ala NJ – TY2019</a:t>
            </a:r>
            <a:endParaRPr lang="en-US"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41</a:t>
            </a:fld>
            <a:endParaRPr lang="en-US" altLang="en-US" dirty="0"/>
          </a:p>
        </p:txBody>
      </p:sp>
      <p:sp>
        <p:nvSpPr>
          <p:cNvPr id="2" name="Title 1"/>
          <p:cNvSpPr>
            <a:spLocks noGrp="1"/>
          </p:cNvSpPr>
          <p:nvPr>
            <p:ph type="title"/>
          </p:nvPr>
        </p:nvSpPr>
        <p:spPr/>
        <p:txBody>
          <a:bodyPr>
            <a:normAutofit/>
          </a:bodyPr>
          <a:lstStyle/>
          <a:p>
            <a:r>
              <a:rPr lang="en-US" dirty="0"/>
              <a:t>Review Schedules (Number will vary by year) </a:t>
            </a:r>
          </a:p>
        </p:txBody>
      </p:sp>
      <p:sp>
        <p:nvSpPr>
          <p:cNvPr id="17" name="Rectangle 16"/>
          <p:cNvSpPr/>
          <p:nvPr/>
        </p:nvSpPr>
        <p:spPr>
          <a:xfrm flipH="1">
            <a:off x="7258050" y="2857501"/>
            <a:ext cx="1632346" cy="71382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Is state refund taxable?</a:t>
            </a:r>
          </a:p>
        </p:txBody>
      </p:sp>
      <p:pic>
        <p:nvPicPr>
          <p:cNvPr id="12" name="Picture 11" descr="Screen Shot 2019-09-19 at 4.41.34 PM.png"/>
          <p:cNvPicPr>
            <a:picLocks noChangeAspect="1"/>
          </p:cNvPicPr>
          <p:nvPr/>
        </p:nvPicPr>
        <p:blipFill>
          <a:blip r:embed="rId3"/>
          <a:stretch>
            <a:fillRect/>
          </a:stretch>
        </p:blipFill>
        <p:spPr>
          <a:xfrm>
            <a:off x="171450" y="2000251"/>
            <a:ext cx="6915150" cy="3209951"/>
          </a:xfrm>
          <a:prstGeom prst="rect">
            <a:avLst/>
          </a:prstGeom>
        </p:spPr>
      </p:pic>
      <p:sp>
        <p:nvSpPr>
          <p:cNvPr id="10" name="Rectangle 9"/>
          <p:cNvSpPr/>
          <p:nvPr/>
        </p:nvSpPr>
        <p:spPr>
          <a:xfrm flipH="1">
            <a:off x="7261254" y="4229100"/>
            <a:ext cx="1654146" cy="524241"/>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Unemployment</a:t>
            </a:r>
          </a:p>
        </p:txBody>
      </p:sp>
      <p:cxnSp>
        <p:nvCxnSpPr>
          <p:cNvPr id="13" name="Straight Arrow Connector 12"/>
          <p:cNvCxnSpPr>
            <a:stCxn id="10" idx="3"/>
          </p:cNvCxnSpPr>
          <p:nvPr/>
        </p:nvCxnSpPr>
        <p:spPr>
          <a:xfrm rot="10800000">
            <a:off x="6829058" y="4491221"/>
            <a:ext cx="432197"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6825853" y="3199208"/>
            <a:ext cx="432197"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A5D2C168-25B8-4F34-9487-DC542D0BD9A5}"/>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574156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Shot 2019-09-19 at 4.54.32 PM.png"/>
          <p:cNvPicPr>
            <a:picLocks noChangeAspect="1"/>
          </p:cNvPicPr>
          <p:nvPr/>
        </p:nvPicPr>
        <p:blipFill>
          <a:blip r:embed="rId3"/>
          <a:stretch>
            <a:fillRect/>
          </a:stretch>
        </p:blipFill>
        <p:spPr>
          <a:xfrm>
            <a:off x="1170385" y="951309"/>
            <a:ext cx="7607978" cy="2077641"/>
          </a:xfrm>
          <a:prstGeom prst="rect">
            <a:avLst/>
          </a:prstGeom>
        </p:spPr>
      </p:pic>
      <p:pic>
        <p:nvPicPr>
          <p:cNvPr id="10" name="Picture 9" descr="Screen Shot 2019-09-19 at 4.46.49 PM.png"/>
          <p:cNvPicPr>
            <a:picLocks noChangeAspect="1"/>
          </p:cNvPicPr>
          <p:nvPr/>
        </p:nvPicPr>
        <p:blipFill>
          <a:blip r:embed="rId4"/>
          <a:srcRect b="27869"/>
          <a:stretch>
            <a:fillRect/>
          </a:stretch>
        </p:blipFill>
        <p:spPr>
          <a:xfrm>
            <a:off x="1257301" y="2863081"/>
            <a:ext cx="7543799" cy="2566169"/>
          </a:xfrm>
          <a:prstGeom prst="rect">
            <a:avLst/>
          </a:prstGeom>
        </p:spPr>
      </p:pic>
      <p:sp>
        <p:nvSpPr>
          <p:cNvPr id="6" name="Rectangle 5"/>
          <p:cNvSpPr/>
          <p:nvPr/>
        </p:nvSpPr>
        <p:spPr>
          <a:xfrm>
            <a:off x="7429500" y="2628900"/>
            <a:ext cx="1257300" cy="285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42</a:t>
            </a:fld>
            <a:endParaRPr lang="en-US" altLang="en-US" dirty="0"/>
          </a:p>
        </p:txBody>
      </p:sp>
      <p:sp>
        <p:nvSpPr>
          <p:cNvPr id="2" name="Title 1"/>
          <p:cNvSpPr>
            <a:spLocks noGrp="1"/>
          </p:cNvSpPr>
          <p:nvPr>
            <p:ph type="title"/>
          </p:nvPr>
        </p:nvSpPr>
        <p:spPr/>
        <p:txBody>
          <a:bodyPr/>
          <a:lstStyle/>
          <a:p>
            <a:r>
              <a:rPr lang="en-US" dirty="0"/>
              <a:t>Review Schedules </a:t>
            </a:r>
          </a:p>
        </p:txBody>
      </p:sp>
      <p:sp>
        <p:nvSpPr>
          <p:cNvPr id="15" name="Footer Placeholder 14"/>
          <p:cNvSpPr>
            <a:spLocks noGrp="1"/>
          </p:cNvSpPr>
          <p:nvPr>
            <p:ph type="ftr" sz="quarter" idx="11"/>
          </p:nvPr>
        </p:nvSpPr>
        <p:spPr/>
        <p:txBody>
          <a:bodyPr/>
          <a:lstStyle/>
          <a:p>
            <a:pPr>
              <a:defRPr/>
            </a:pPr>
            <a:r>
              <a:rPr lang="en-US"/>
              <a:t>NTTC Training ala NJ – TY2019</a:t>
            </a:r>
            <a:endParaRPr lang="en-US" dirty="0"/>
          </a:p>
        </p:txBody>
      </p:sp>
      <p:sp>
        <p:nvSpPr>
          <p:cNvPr id="11" name="TextBox 10"/>
          <p:cNvSpPr txBox="1"/>
          <p:nvPr/>
        </p:nvSpPr>
        <p:spPr>
          <a:xfrm>
            <a:off x="1428750" y="5029200"/>
            <a:ext cx="5200650" cy="738664"/>
          </a:xfrm>
          <a:prstGeom prst="rect">
            <a:avLst/>
          </a:prstGeom>
          <a:solidFill>
            <a:srgbClr val="FFFFFF"/>
          </a:solidFill>
          <a:ln w="38100" cap="flat" cmpd="sng" algn="ctr">
            <a:solidFill>
              <a:srgbClr val="FF0000"/>
            </a:solidFill>
            <a:prstDash val="solid"/>
            <a:round/>
            <a:headEnd type="none" w="med" len="med"/>
            <a:tailEnd type="none" w="med" len="med"/>
          </a:ln>
        </p:spPr>
        <p:txBody>
          <a:bodyPr wrap="square" rtlCol="0">
            <a:spAutoFit/>
          </a:bodyPr>
          <a:lstStyle/>
          <a:p>
            <a:r>
              <a:rPr lang="en-US" sz="2100" b="1" dirty="0"/>
              <a:t>What are ways these taxes could be lowered?</a:t>
            </a:r>
          </a:p>
        </p:txBody>
      </p:sp>
      <p:sp>
        <p:nvSpPr>
          <p:cNvPr id="13" name="TextBox 12"/>
          <p:cNvSpPr txBox="1"/>
          <p:nvPr/>
        </p:nvSpPr>
        <p:spPr>
          <a:xfrm>
            <a:off x="8058150" y="4457700"/>
            <a:ext cx="342900" cy="300082"/>
          </a:xfrm>
          <a:prstGeom prst="rect">
            <a:avLst/>
          </a:prstGeom>
          <a:solidFill>
            <a:srgbClr val="FFFFFF"/>
          </a:solidFill>
        </p:spPr>
        <p:txBody>
          <a:bodyPr wrap="square" rtlCol="0">
            <a:spAutoFit/>
          </a:bodyPr>
          <a:lstStyle/>
          <a:p>
            <a:endParaRPr lang="en-US" sz="1350" dirty="0">
              <a:solidFill>
                <a:srgbClr val="FFFFFF"/>
              </a:solidFill>
            </a:endParaRPr>
          </a:p>
        </p:txBody>
      </p:sp>
      <p:sp>
        <p:nvSpPr>
          <p:cNvPr id="12" name="TextBox 11"/>
          <p:cNvSpPr txBox="1"/>
          <p:nvPr/>
        </p:nvSpPr>
        <p:spPr>
          <a:xfrm>
            <a:off x="8115300" y="2400300"/>
            <a:ext cx="342900" cy="300082"/>
          </a:xfrm>
          <a:prstGeom prst="rect">
            <a:avLst/>
          </a:prstGeom>
          <a:solidFill>
            <a:srgbClr val="FFFFFF"/>
          </a:solidFill>
        </p:spPr>
        <p:txBody>
          <a:bodyPr wrap="square" rtlCol="0">
            <a:spAutoFit/>
          </a:bodyPr>
          <a:lstStyle/>
          <a:p>
            <a:endParaRPr lang="en-US" sz="1350" dirty="0">
              <a:solidFill>
                <a:srgbClr val="FFFFFF"/>
              </a:solidFill>
            </a:endParaRPr>
          </a:p>
        </p:txBody>
      </p:sp>
      <p:sp>
        <p:nvSpPr>
          <p:cNvPr id="9" name="Rectangle 8"/>
          <p:cNvSpPr/>
          <p:nvPr/>
        </p:nvSpPr>
        <p:spPr>
          <a:xfrm flipH="1">
            <a:off x="2228850" y="2343150"/>
            <a:ext cx="6457950" cy="17145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tx1"/>
              </a:solidFill>
            </a:endParaRPr>
          </a:p>
        </p:txBody>
      </p:sp>
      <p:sp>
        <p:nvSpPr>
          <p:cNvPr id="17" name="Rectangle 16"/>
          <p:cNvSpPr/>
          <p:nvPr/>
        </p:nvSpPr>
        <p:spPr>
          <a:xfrm flipH="1">
            <a:off x="2228850" y="4286250"/>
            <a:ext cx="6457950" cy="34290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tx1"/>
              </a:solidFill>
            </a:endParaRPr>
          </a:p>
        </p:txBody>
      </p:sp>
      <p:sp>
        <p:nvSpPr>
          <p:cNvPr id="3" name="Date Placeholder 2">
            <a:extLst>
              <a:ext uri="{FF2B5EF4-FFF2-40B4-BE49-F238E27FC236}">
                <a16:creationId xmlns:a16="http://schemas.microsoft.com/office/drawing/2014/main" id="{0F2EA71E-CE73-4DFF-BD19-F11CBB175D61}"/>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471508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9-09-19 at 5.05.51 PM.png"/>
          <p:cNvPicPr>
            <a:picLocks noChangeAspect="1"/>
          </p:cNvPicPr>
          <p:nvPr/>
        </p:nvPicPr>
        <p:blipFill>
          <a:blip r:embed="rId3"/>
          <a:stretch>
            <a:fillRect/>
          </a:stretch>
        </p:blipFill>
        <p:spPr>
          <a:xfrm>
            <a:off x="1085850" y="1428750"/>
            <a:ext cx="7715250" cy="2671059"/>
          </a:xfrm>
          <a:prstGeom prst="rect">
            <a:avLst/>
          </a:prstGeom>
        </p:spPr>
      </p:pic>
      <p:sp>
        <p:nvSpPr>
          <p:cNvPr id="4" name="Slide Number Placeholder 3"/>
          <p:cNvSpPr>
            <a:spLocks noGrp="1"/>
          </p:cNvSpPr>
          <p:nvPr>
            <p:ph type="sldNum" sz="quarter" idx="12"/>
          </p:nvPr>
        </p:nvSpPr>
        <p:spPr/>
        <p:txBody>
          <a:bodyPr/>
          <a:lstStyle/>
          <a:p>
            <a:fld id="{AB64056A-C7CD-46E6-81B7-1E41162DBBA8}" type="slidenum">
              <a:rPr lang="en-US" altLang="en-US" smtClean="0"/>
              <a:pPr/>
              <a:t>43</a:t>
            </a:fld>
            <a:endParaRPr lang="en-US" altLang="en-US" dirty="0"/>
          </a:p>
        </p:txBody>
      </p:sp>
      <p:sp>
        <p:nvSpPr>
          <p:cNvPr id="2" name="Title 1"/>
          <p:cNvSpPr>
            <a:spLocks noGrp="1"/>
          </p:cNvSpPr>
          <p:nvPr>
            <p:ph type="title"/>
          </p:nvPr>
        </p:nvSpPr>
        <p:spPr/>
        <p:txBody>
          <a:bodyPr/>
          <a:lstStyle/>
          <a:p>
            <a:r>
              <a:rPr lang="en-US" dirty="0"/>
              <a:t>Review Schedules </a:t>
            </a:r>
          </a:p>
        </p:txBody>
      </p:sp>
      <p:cxnSp>
        <p:nvCxnSpPr>
          <p:cNvPr id="10" name="Straight Arrow Connector 9"/>
          <p:cNvCxnSpPr/>
          <p:nvPr/>
        </p:nvCxnSpPr>
        <p:spPr>
          <a:xfrm>
            <a:off x="7029451" y="2743200"/>
            <a:ext cx="955571"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029451" y="3086100"/>
            <a:ext cx="955571"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686050" y="4240531"/>
            <a:ext cx="4643438" cy="788669"/>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chemeClr val="tx1"/>
                </a:solidFill>
              </a:rPr>
              <a:t>Do non-refundable credits agree with taxpayer documents and situation?</a:t>
            </a:r>
          </a:p>
        </p:txBody>
      </p:sp>
      <p:sp>
        <p:nvSpPr>
          <p:cNvPr id="18" name="Footer Placeholder 17"/>
          <p:cNvSpPr>
            <a:spLocks noGrp="1"/>
          </p:cNvSpPr>
          <p:nvPr>
            <p:ph type="ftr" sz="quarter" idx="11"/>
          </p:nvPr>
        </p:nvSpPr>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7815AC15-1300-47EF-BC59-2E1D38691456}"/>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140500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9-09-10 at 11.16.10 AM.png"/>
          <p:cNvPicPr>
            <a:picLocks noChangeAspect="1"/>
          </p:cNvPicPr>
          <p:nvPr/>
        </p:nvPicPr>
        <p:blipFill>
          <a:blip r:embed="rId3"/>
          <a:stretch>
            <a:fillRect/>
          </a:stretch>
        </p:blipFill>
        <p:spPr>
          <a:xfrm>
            <a:off x="3201934" y="887214"/>
            <a:ext cx="5827766" cy="4599186"/>
          </a:xfrm>
          <a:prstGeom prst="rect">
            <a:avLst/>
          </a:prstGeom>
          <a:ln w="38100" cap="flat" cmpd="sng" algn="ctr">
            <a:solidFill>
              <a:srgbClr val="7F7F7F"/>
            </a:solidFill>
            <a:prstDash val="solid"/>
            <a:round/>
            <a:headEnd type="none" w="med" len="med"/>
            <a:tailEnd type="none" w="med" len="med"/>
          </a:ln>
        </p:spPr>
      </p:pic>
      <p:sp>
        <p:nvSpPr>
          <p:cNvPr id="7" name="Rectangle 6"/>
          <p:cNvSpPr/>
          <p:nvPr/>
        </p:nvSpPr>
        <p:spPr>
          <a:xfrm>
            <a:off x="6172200" y="5257800"/>
            <a:ext cx="26289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Rectangle 5"/>
          <p:cNvSpPr/>
          <p:nvPr/>
        </p:nvSpPr>
        <p:spPr>
          <a:xfrm>
            <a:off x="5643563" y="4800600"/>
            <a:ext cx="2143125" cy="55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44</a:t>
            </a:fld>
            <a:endParaRPr lang="en-US" altLang="en-US" dirty="0"/>
          </a:p>
        </p:txBody>
      </p:sp>
      <p:sp>
        <p:nvSpPr>
          <p:cNvPr id="2" name="Title 1"/>
          <p:cNvSpPr>
            <a:spLocks noGrp="1"/>
          </p:cNvSpPr>
          <p:nvPr>
            <p:ph type="title"/>
          </p:nvPr>
        </p:nvSpPr>
        <p:spPr/>
        <p:txBody>
          <a:bodyPr/>
          <a:lstStyle/>
          <a:p>
            <a:r>
              <a:rPr lang="en-US" dirty="0"/>
              <a:t>Review Schedule A </a:t>
            </a:r>
          </a:p>
        </p:txBody>
      </p:sp>
      <p:sp>
        <p:nvSpPr>
          <p:cNvPr id="11" name="Footer Placeholder 10"/>
          <p:cNvSpPr>
            <a:spLocks noGrp="1"/>
          </p:cNvSpPr>
          <p:nvPr>
            <p:ph type="ftr" sz="quarter" idx="11"/>
          </p:nvPr>
        </p:nvSpPr>
        <p:spPr/>
        <p:txBody>
          <a:bodyPr/>
          <a:lstStyle/>
          <a:p>
            <a:pPr>
              <a:defRPr/>
            </a:pPr>
            <a:r>
              <a:rPr lang="en-US"/>
              <a:t>NTTC Training ala NJ – TY2019</a:t>
            </a:r>
            <a:endParaRPr lang="en-US" dirty="0"/>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257300" y="2571750"/>
            <a:ext cx="4960260" cy="2914650"/>
          </a:xfrm>
          <a:prstGeom prst="rect">
            <a:avLst/>
          </a:prstGeom>
          <a:ln w="38100">
            <a:solidFill>
              <a:schemeClr val="tx1">
                <a:lumMod val="50000"/>
                <a:lumOff val="50000"/>
              </a:schemeClr>
            </a:solidFill>
          </a:ln>
        </p:spPr>
      </p:pic>
      <p:sp>
        <p:nvSpPr>
          <p:cNvPr id="9" name="Rectangle 8"/>
          <p:cNvSpPr/>
          <p:nvPr/>
        </p:nvSpPr>
        <p:spPr>
          <a:xfrm>
            <a:off x="5486400" y="4457700"/>
            <a:ext cx="3574934" cy="1371600"/>
          </a:xfrm>
          <a:prstGeom prst="rect">
            <a:avLst/>
          </a:prstGeom>
          <a:solidFill>
            <a:srgbClr val="FFFFFF"/>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Itemized deductions can be verified on Schedule A</a:t>
            </a:r>
          </a:p>
          <a:p>
            <a:endParaRPr lang="en-US" sz="975" b="1" dirty="0">
              <a:solidFill>
                <a:schemeClr val="tx1"/>
              </a:solidFill>
            </a:endParaRPr>
          </a:p>
          <a:p>
            <a:r>
              <a:rPr lang="en-US" b="1" dirty="0">
                <a:solidFill>
                  <a:schemeClr val="tx1"/>
                </a:solidFill>
              </a:rPr>
              <a:t>QR print set also includes detailed entries (medical, charity, etc.)</a:t>
            </a:r>
          </a:p>
        </p:txBody>
      </p:sp>
      <p:sp>
        <p:nvSpPr>
          <p:cNvPr id="3" name="Date Placeholder 2">
            <a:extLst>
              <a:ext uri="{FF2B5EF4-FFF2-40B4-BE49-F238E27FC236}">
                <a16:creationId xmlns:a16="http://schemas.microsoft.com/office/drawing/2014/main" id="{D5BD2054-1F69-48DF-9143-BC7CF77ABA55}"/>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535220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NTTC Training ala NJ – TY2019</a:t>
            </a:r>
            <a:endParaRPr lang="en-US" dirty="0"/>
          </a:p>
        </p:txBody>
      </p:sp>
      <p:sp>
        <p:nvSpPr>
          <p:cNvPr id="3" name="Slide Number Placeholder 2"/>
          <p:cNvSpPr>
            <a:spLocks noGrp="1"/>
          </p:cNvSpPr>
          <p:nvPr>
            <p:ph type="sldNum" sz="quarter" idx="12"/>
          </p:nvPr>
        </p:nvSpPr>
        <p:spPr/>
        <p:txBody>
          <a:bodyPr/>
          <a:lstStyle/>
          <a:p>
            <a:fld id="{80D5D2F9-5BAB-4662-8511-83ECC2D9F0DA}" type="slidenum">
              <a:rPr lang="en-US" altLang="en-US" smtClean="0"/>
              <a:pPr/>
              <a:t>45</a:t>
            </a:fld>
            <a:endParaRPr lang="en-US" altLang="en-US" dirty="0"/>
          </a:p>
        </p:txBody>
      </p:sp>
      <p:sp>
        <p:nvSpPr>
          <p:cNvPr id="4" name="Title 3"/>
          <p:cNvSpPr>
            <a:spLocks noGrp="1"/>
          </p:cNvSpPr>
          <p:nvPr>
            <p:ph type="title"/>
          </p:nvPr>
        </p:nvSpPr>
        <p:spPr/>
        <p:txBody>
          <a:bodyPr/>
          <a:lstStyle/>
          <a:p>
            <a:endParaRPr lang="en-US"/>
          </a:p>
        </p:txBody>
      </p:sp>
      <p:pic>
        <p:nvPicPr>
          <p:cNvPr id="5" name="Picture 4" descr="Screen Shot 2019-09-10 at 11.23.42 AM.png"/>
          <p:cNvPicPr>
            <a:picLocks noChangeAspect="1"/>
          </p:cNvPicPr>
          <p:nvPr/>
        </p:nvPicPr>
        <p:blipFill>
          <a:blip r:embed="rId3"/>
          <a:stretch>
            <a:fillRect/>
          </a:stretch>
        </p:blipFill>
        <p:spPr>
          <a:xfrm>
            <a:off x="1123950" y="1028700"/>
            <a:ext cx="4533900" cy="4572000"/>
          </a:xfrm>
          <a:prstGeom prst="rect">
            <a:avLst/>
          </a:prstGeom>
        </p:spPr>
      </p:pic>
      <p:sp>
        <p:nvSpPr>
          <p:cNvPr id="6" name="Rectangle 5"/>
          <p:cNvSpPr/>
          <p:nvPr/>
        </p:nvSpPr>
        <p:spPr>
          <a:xfrm>
            <a:off x="1143000" y="1200150"/>
            <a:ext cx="4457700" cy="46863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7" name="Straight Arrow Connector 6"/>
          <p:cNvCxnSpPr/>
          <p:nvPr/>
        </p:nvCxnSpPr>
        <p:spPr>
          <a:xfrm rot="10800000">
            <a:off x="5772150" y="2743200"/>
            <a:ext cx="1028700"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a:off x="5772150" y="1485900"/>
            <a:ext cx="1028700"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4" idx="1"/>
          </p:cNvCxnSpPr>
          <p:nvPr/>
        </p:nvCxnSpPr>
        <p:spPr>
          <a:xfrm flipH="1">
            <a:off x="5543550" y="5000625"/>
            <a:ext cx="1257300" cy="485775"/>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800850" y="4686300"/>
            <a:ext cx="1371600" cy="6286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Carries to Schedule 3</a:t>
            </a:r>
          </a:p>
        </p:txBody>
      </p:sp>
      <p:sp>
        <p:nvSpPr>
          <p:cNvPr id="15" name="TextBox 14"/>
          <p:cNvSpPr txBox="1"/>
          <p:nvPr/>
        </p:nvSpPr>
        <p:spPr>
          <a:xfrm>
            <a:off x="6800850" y="1371600"/>
            <a:ext cx="1314450" cy="1477328"/>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b="1" dirty="0"/>
              <a:t>Verify information matches taxpayer documents</a:t>
            </a:r>
          </a:p>
        </p:txBody>
      </p:sp>
      <p:sp>
        <p:nvSpPr>
          <p:cNvPr id="8" name="Date Placeholder 7">
            <a:extLst>
              <a:ext uri="{FF2B5EF4-FFF2-40B4-BE49-F238E27FC236}">
                <a16:creationId xmlns:a16="http://schemas.microsoft.com/office/drawing/2014/main" id="{E2DCD2D5-6FC0-45B7-8DD3-C15F8B7251D5}"/>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977807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Shot 2019-09-10 at 11.32.27 AM.png"/>
          <p:cNvPicPr>
            <a:picLocks noChangeAspect="1"/>
          </p:cNvPicPr>
          <p:nvPr/>
        </p:nvPicPr>
        <p:blipFill>
          <a:blip r:embed="rId3"/>
          <a:stretch>
            <a:fillRect/>
          </a:stretch>
        </p:blipFill>
        <p:spPr>
          <a:xfrm>
            <a:off x="1085850" y="919753"/>
            <a:ext cx="4626769" cy="4680947"/>
          </a:xfrm>
          <a:prstGeom prst="rect">
            <a:avLst/>
          </a:prstGeom>
        </p:spPr>
      </p:pic>
      <p:sp>
        <p:nvSpPr>
          <p:cNvPr id="14" name="Footer Placeholder 13"/>
          <p:cNvSpPr>
            <a:spLocks noGrp="1"/>
          </p:cNvSpPr>
          <p:nvPr>
            <p:ph type="ftr" sz="quarter" idx="11"/>
          </p:nvPr>
        </p:nvSpPr>
        <p:spPr/>
        <p:txBody>
          <a:bodyPr/>
          <a:lstStyle/>
          <a:p>
            <a:pPr>
              <a:defRPr/>
            </a:pPr>
            <a:r>
              <a:rPr lang="en-US"/>
              <a:t>NTTC Training ala NJ – TY2019</a:t>
            </a:r>
            <a:endParaRPr lang="en-US"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46</a:t>
            </a:fld>
            <a:endParaRPr lang="en-US" altLang="en-US" dirty="0"/>
          </a:p>
        </p:txBody>
      </p:sp>
      <p:sp>
        <p:nvSpPr>
          <p:cNvPr id="2" name="Title 1"/>
          <p:cNvSpPr>
            <a:spLocks noGrp="1"/>
          </p:cNvSpPr>
          <p:nvPr>
            <p:ph type="title"/>
          </p:nvPr>
        </p:nvSpPr>
        <p:spPr/>
        <p:txBody>
          <a:bodyPr/>
          <a:lstStyle/>
          <a:p>
            <a:r>
              <a:rPr lang="en-US" dirty="0"/>
              <a:t>Review Schedule EITC</a:t>
            </a:r>
          </a:p>
        </p:txBody>
      </p:sp>
      <p:sp>
        <p:nvSpPr>
          <p:cNvPr id="8" name="Rectangle 7"/>
          <p:cNvSpPr/>
          <p:nvPr/>
        </p:nvSpPr>
        <p:spPr>
          <a:xfrm>
            <a:off x="6000750" y="3486150"/>
            <a:ext cx="2643188" cy="13144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Verify boxes in the Personal Information Section are correct marked</a:t>
            </a:r>
          </a:p>
        </p:txBody>
      </p:sp>
      <p:cxnSp>
        <p:nvCxnSpPr>
          <p:cNvPr id="10" name="Straight Arrow Connector 9"/>
          <p:cNvCxnSpPr/>
          <p:nvPr/>
        </p:nvCxnSpPr>
        <p:spPr>
          <a:xfrm rot="5400000">
            <a:off x="5686425" y="4429125"/>
            <a:ext cx="342900" cy="285750"/>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000750" y="1600200"/>
            <a:ext cx="2643188" cy="900113"/>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Verify all appropriate Qualifying Children entered for EITC</a:t>
            </a:r>
          </a:p>
        </p:txBody>
      </p:sp>
      <p:sp>
        <p:nvSpPr>
          <p:cNvPr id="3" name="Date Placeholder 2">
            <a:extLst>
              <a:ext uri="{FF2B5EF4-FFF2-40B4-BE49-F238E27FC236}">
                <a16:creationId xmlns:a16="http://schemas.microsoft.com/office/drawing/2014/main" id="{B1120603-DC6C-48C6-A874-F766A000A790}"/>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3825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9-09-10 at 11.35.41 AM.png"/>
          <p:cNvPicPr>
            <a:picLocks noChangeAspect="1"/>
          </p:cNvPicPr>
          <p:nvPr/>
        </p:nvPicPr>
        <p:blipFill>
          <a:blip r:embed="rId3"/>
          <a:stretch>
            <a:fillRect/>
          </a:stretch>
        </p:blipFill>
        <p:spPr>
          <a:xfrm>
            <a:off x="1028700" y="971550"/>
            <a:ext cx="4286250" cy="4574259"/>
          </a:xfrm>
          <a:prstGeom prst="rect">
            <a:avLst/>
          </a:prstGeom>
        </p:spPr>
      </p:pic>
      <p:sp>
        <p:nvSpPr>
          <p:cNvPr id="6" name="Rectangle 5"/>
          <p:cNvSpPr/>
          <p:nvPr/>
        </p:nvSpPr>
        <p:spPr>
          <a:xfrm>
            <a:off x="5643563" y="4800600"/>
            <a:ext cx="2143125" cy="55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4" name="Slide Number Placeholder 3"/>
          <p:cNvSpPr>
            <a:spLocks noGrp="1"/>
          </p:cNvSpPr>
          <p:nvPr>
            <p:ph type="sldNum" sz="quarter" idx="12"/>
          </p:nvPr>
        </p:nvSpPr>
        <p:spPr/>
        <p:txBody>
          <a:bodyPr/>
          <a:lstStyle/>
          <a:p>
            <a:fld id="{AB64056A-C7CD-46E6-81B7-1E41162DBBA8}" type="slidenum">
              <a:rPr lang="en-US" altLang="en-US" smtClean="0"/>
              <a:pPr/>
              <a:t>47</a:t>
            </a:fld>
            <a:endParaRPr lang="en-US" altLang="en-US" dirty="0"/>
          </a:p>
        </p:txBody>
      </p:sp>
      <p:sp>
        <p:nvSpPr>
          <p:cNvPr id="2" name="Title 1"/>
          <p:cNvSpPr>
            <a:spLocks noGrp="1"/>
          </p:cNvSpPr>
          <p:nvPr>
            <p:ph type="title"/>
          </p:nvPr>
        </p:nvSpPr>
        <p:spPr/>
        <p:txBody>
          <a:bodyPr/>
          <a:lstStyle/>
          <a:p>
            <a:r>
              <a:rPr lang="en-US" dirty="0"/>
              <a:t>Review Form 8880</a:t>
            </a:r>
          </a:p>
        </p:txBody>
      </p:sp>
      <p:sp>
        <p:nvSpPr>
          <p:cNvPr id="5" name="Rectangle 4"/>
          <p:cNvSpPr/>
          <p:nvPr/>
        </p:nvSpPr>
        <p:spPr>
          <a:xfrm>
            <a:off x="5772150" y="2114550"/>
            <a:ext cx="1943100" cy="13144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Did any pension distributions need to be subtracted (e.g. military)?</a:t>
            </a:r>
          </a:p>
        </p:txBody>
      </p:sp>
      <p:cxnSp>
        <p:nvCxnSpPr>
          <p:cNvPr id="10" name="Straight Arrow Connector 9"/>
          <p:cNvCxnSpPr>
            <a:stCxn id="5" idx="1"/>
          </p:cNvCxnSpPr>
          <p:nvPr/>
        </p:nvCxnSpPr>
        <p:spPr>
          <a:xfrm rot="10800000">
            <a:off x="5176942" y="2771775"/>
            <a:ext cx="595208" cy="1191"/>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5200650" y="4914900"/>
            <a:ext cx="571500" cy="514350"/>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772150" y="3714750"/>
            <a:ext cx="1943100" cy="12001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Jeremy had a code D on his W-2. Carries to Schedule 3</a:t>
            </a:r>
          </a:p>
        </p:txBody>
      </p:sp>
      <p:sp>
        <p:nvSpPr>
          <p:cNvPr id="16" name="Footer Placeholder 15"/>
          <p:cNvSpPr>
            <a:spLocks noGrp="1"/>
          </p:cNvSpPr>
          <p:nvPr>
            <p:ph type="ftr" sz="quarter" idx="11"/>
          </p:nvPr>
        </p:nvSpPr>
        <p:spPr/>
        <p:txBody>
          <a:bodyPr/>
          <a:lstStyle/>
          <a:p>
            <a:pPr>
              <a:defRPr/>
            </a:pPr>
            <a:r>
              <a:rPr lang="en-US"/>
              <a:t>NTTC Training ala NJ – TY2019</a:t>
            </a:r>
            <a:endParaRPr lang="en-US" dirty="0"/>
          </a:p>
        </p:txBody>
      </p:sp>
      <p:cxnSp>
        <p:nvCxnSpPr>
          <p:cNvPr id="23" name="Straight Arrow Connector 22"/>
          <p:cNvCxnSpPr/>
          <p:nvPr/>
        </p:nvCxnSpPr>
        <p:spPr>
          <a:xfrm rot="16200000" flipV="1">
            <a:off x="5057775" y="3000375"/>
            <a:ext cx="857250" cy="571500"/>
          </a:xfrm>
          <a:prstGeom prst="straightConnector1">
            <a:avLst/>
          </a:pr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F1227903-A2CE-4B3F-AA5C-1C388E1DBAAB}"/>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41886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9-09-10 at 11.45.34 AM.png"/>
          <p:cNvPicPr>
            <a:picLocks noChangeAspect="1"/>
          </p:cNvPicPr>
          <p:nvPr/>
        </p:nvPicPr>
        <p:blipFill>
          <a:blip r:embed="rId3"/>
          <a:stretch>
            <a:fillRect/>
          </a:stretch>
        </p:blipFill>
        <p:spPr>
          <a:xfrm>
            <a:off x="5715000" y="4686300"/>
            <a:ext cx="704850" cy="619125"/>
          </a:xfrm>
          <a:prstGeom prst="rect">
            <a:avLst/>
          </a:prstGeom>
        </p:spPr>
      </p:pic>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48</a:t>
            </a:fld>
            <a:endParaRPr lang="en-US" altLang="en-US" dirty="0"/>
          </a:p>
        </p:txBody>
      </p:sp>
      <p:sp>
        <p:nvSpPr>
          <p:cNvPr id="4" name="Content Placeholder 3"/>
          <p:cNvSpPr>
            <a:spLocks noGrp="1"/>
          </p:cNvSpPr>
          <p:nvPr>
            <p:ph sz="quarter" idx="12"/>
          </p:nvPr>
        </p:nvSpPr>
        <p:spPr/>
        <p:txBody>
          <a:bodyPr/>
          <a:lstStyle/>
          <a:p>
            <a:r>
              <a:rPr lang="en-US" dirty="0"/>
              <a:t>The QR Print Set is a useful tool for verifying the accuracy of the return</a:t>
            </a:r>
          </a:p>
          <a:p>
            <a:r>
              <a:rPr lang="en-US" dirty="0"/>
              <a:t>The need to examine individual data entry pages inside the return can be minimized if not eliminated altogether</a:t>
            </a:r>
          </a:p>
          <a:p>
            <a:r>
              <a:rPr lang="en-US" dirty="0"/>
              <a:t>Counselors can assist Quality Reviewer by using the itemized amount detail in TaxSlayer</a:t>
            </a:r>
          </a:p>
        </p:txBody>
      </p:sp>
      <p:sp>
        <p:nvSpPr>
          <p:cNvPr id="5" name="Title 4"/>
          <p:cNvSpPr>
            <a:spLocks noGrp="1"/>
          </p:cNvSpPr>
          <p:nvPr>
            <p:ph type="title"/>
          </p:nvPr>
        </p:nvSpPr>
        <p:spPr/>
        <p:txBody>
          <a:bodyPr/>
          <a:lstStyle/>
          <a:p>
            <a:r>
              <a:rPr lang="en-US"/>
              <a:t>Summary</a:t>
            </a:r>
            <a:endParaRPr lang="en-US" dirty="0"/>
          </a:p>
        </p:txBody>
      </p:sp>
      <p:cxnSp>
        <p:nvCxnSpPr>
          <p:cNvPr id="13" name="Straight Arrow Connector 12"/>
          <p:cNvCxnSpPr>
            <a:stCxn id="8" idx="1"/>
          </p:cNvCxnSpPr>
          <p:nvPr/>
        </p:nvCxnSpPr>
        <p:spPr>
          <a:xfrm flipH="1" flipV="1">
            <a:off x="6286515" y="5029214"/>
            <a:ext cx="376073" cy="13202"/>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662588" y="4857750"/>
            <a:ext cx="2149114" cy="369332"/>
          </a:xfrm>
          <a:prstGeom prst="rect">
            <a:avLst/>
          </a:prstGeom>
          <a:noFill/>
          <a:ln w="38100" cap="flat" cmpd="sng" algn="ctr">
            <a:solidFill>
              <a:srgbClr val="FF0000"/>
            </a:solidFill>
            <a:prstDash val="solid"/>
            <a:round/>
            <a:headEnd type="none" w="med" len="med"/>
            <a:tailEnd type="none" w="med" len="med"/>
          </a:ln>
        </p:spPr>
        <p:txBody>
          <a:bodyPr wrap="none" rtlCol="0">
            <a:spAutoFit/>
          </a:bodyPr>
          <a:lstStyle/>
          <a:p>
            <a:r>
              <a:rPr lang="en-US" b="1" dirty="0"/>
              <a:t>TaxSlayer Detail Icon</a:t>
            </a:r>
          </a:p>
        </p:txBody>
      </p:sp>
      <p:sp>
        <p:nvSpPr>
          <p:cNvPr id="2" name="Date Placeholder 1">
            <a:extLst>
              <a:ext uri="{FF2B5EF4-FFF2-40B4-BE49-F238E27FC236}">
                <a16:creationId xmlns:a16="http://schemas.microsoft.com/office/drawing/2014/main" id="{7FA4CE3E-D8CD-44B7-80DC-5A837026F6A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439098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Real Life Cases</a:t>
            </a:r>
          </a:p>
        </p:txBody>
      </p:sp>
      <p:sp>
        <p:nvSpPr>
          <p:cNvPr id="3" name="Title 2"/>
          <p:cNvSpPr>
            <a:spLocks noGrp="1"/>
          </p:cNvSpPr>
          <p:nvPr>
            <p:ph type="title"/>
          </p:nvPr>
        </p:nvSpPr>
        <p:spPr/>
        <p:txBody>
          <a:bodyPr/>
          <a:lstStyle/>
          <a:p>
            <a:r>
              <a:rPr lang="en-US" dirty="0"/>
              <a:t>QR Saves the Day</a:t>
            </a:r>
          </a:p>
        </p:txBody>
      </p:sp>
      <p:sp>
        <p:nvSpPr>
          <p:cNvPr id="4" name="Date Placeholder 3">
            <a:extLst>
              <a:ext uri="{FF2B5EF4-FFF2-40B4-BE49-F238E27FC236}">
                <a16:creationId xmlns:a16="http://schemas.microsoft.com/office/drawing/2014/main" id="{36AC1D51-10C1-491F-A1BC-749FB1E78FA7}"/>
              </a:ext>
            </a:extLst>
          </p:cNvPr>
          <p:cNvSpPr>
            <a:spLocks noGrp="1"/>
          </p:cNvSpPr>
          <p:nvPr>
            <p:ph type="dt" sz="half" idx="2"/>
          </p:nvPr>
        </p:nvSpPr>
        <p:spPr/>
        <p:txBody>
          <a:bodyPr/>
          <a:lstStyle/>
          <a:p>
            <a:r>
              <a:rPr lang="en-US"/>
              <a:t>11-27-2019 v1a</a:t>
            </a:r>
          </a:p>
        </p:txBody>
      </p:sp>
      <p:sp>
        <p:nvSpPr>
          <p:cNvPr id="5" name="Footer Placeholder 4">
            <a:extLst>
              <a:ext uri="{FF2B5EF4-FFF2-40B4-BE49-F238E27FC236}">
                <a16:creationId xmlns:a16="http://schemas.microsoft.com/office/drawing/2014/main" id="{9BFB43F2-2413-4190-9B4B-A616D05FBB04}"/>
              </a:ext>
            </a:extLst>
          </p:cNvPr>
          <p:cNvSpPr>
            <a:spLocks noGrp="1"/>
          </p:cNvSpPr>
          <p:nvPr>
            <p:ph type="ftr" sz="quarter" idx="3"/>
          </p:nvPr>
        </p:nvSpPr>
        <p:spPr/>
        <p:txBody>
          <a:bodyPr/>
          <a:lstStyle/>
          <a:p>
            <a:r>
              <a:rPr lang="en-US"/>
              <a:t>NTTC Training ala NJ – TY2019</a:t>
            </a:r>
          </a:p>
        </p:txBody>
      </p:sp>
      <p:sp>
        <p:nvSpPr>
          <p:cNvPr id="6" name="Slide Number Placeholder 5">
            <a:extLst>
              <a:ext uri="{FF2B5EF4-FFF2-40B4-BE49-F238E27FC236}">
                <a16:creationId xmlns:a16="http://schemas.microsoft.com/office/drawing/2014/main" id="{18C4D1FA-5719-4F98-BD82-4EA1A6573590}"/>
              </a:ext>
            </a:extLst>
          </p:cNvPr>
          <p:cNvSpPr>
            <a:spLocks noGrp="1"/>
          </p:cNvSpPr>
          <p:nvPr>
            <p:ph type="sldNum" sz="quarter" idx="4"/>
          </p:nvPr>
        </p:nvSpPr>
        <p:spPr/>
        <p:txBody>
          <a:bodyPr/>
          <a:lstStyle/>
          <a:p>
            <a:fld id="{F56DB09B-2E1E-48D6-BF38-233787F9BAB1}" type="slidenum">
              <a:rPr lang="en-US" smtClean="0"/>
              <a:t>49</a:t>
            </a:fld>
            <a:endParaRPr lang="en-US"/>
          </a:p>
        </p:txBody>
      </p:sp>
    </p:spTree>
    <p:extLst>
      <p:ext uri="{BB962C8B-B14F-4D97-AF65-F5344CB8AC3E}">
        <p14:creationId xmlns:p14="http://schemas.microsoft.com/office/powerpoint/2010/main" val="611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5</a:t>
            </a:fld>
            <a:endParaRPr lang="en-US" altLang="en-US" dirty="0"/>
          </a:p>
        </p:txBody>
      </p:sp>
      <p:sp>
        <p:nvSpPr>
          <p:cNvPr id="4" name="Content Placeholder 3"/>
          <p:cNvSpPr>
            <a:spLocks noGrp="1"/>
          </p:cNvSpPr>
          <p:nvPr>
            <p:ph sz="quarter" idx="12"/>
          </p:nvPr>
        </p:nvSpPr>
        <p:spPr/>
        <p:txBody>
          <a:bodyPr>
            <a:normAutofit/>
          </a:bodyPr>
          <a:lstStyle/>
          <a:p>
            <a:r>
              <a:rPr lang="en-US" dirty="0"/>
              <a:t>IRS reviews showed:</a:t>
            </a:r>
          </a:p>
          <a:p>
            <a:pPr lvl="1"/>
            <a:r>
              <a:rPr lang="en-US" dirty="0"/>
              <a:t>Volunteers who prepared returns using complete Intake/Interview and Quality Review Process achieved </a:t>
            </a:r>
            <a:r>
              <a:rPr lang="en-US" b="1" dirty="0">
                <a:solidFill>
                  <a:schemeClr val="tx2"/>
                </a:solidFill>
              </a:rPr>
              <a:t>98.65% accuracy rate</a:t>
            </a:r>
          </a:p>
          <a:p>
            <a:pPr lvl="1"/>
            <a:r>
              <a:rPr lang="en-US" dirty="0"/>
              <a:t>Volunteers using incomplete or non-existent Intake/Interview and Quality Review Process attained only </a:t>
            </a:r>
            <a:r>
              <a:rPr lang="en-US" b="1" dirty="0">
                <a:solidFill>
                  <a:srgbClr val="FF0000"/>
                </a:solidFill>
              </a:rPr>
              <a:t>77% accuracy rate</a:t>
            </a:r>
          </a:p>
          <a:p>
            <a:endParaRPr lang="en-US" dirty="0"/>
          </a:p>
        </p:txBody>
      </p:sp>
      <p:sp>
        <p:nvSpPr>
          <p:cNvPr id="5" name="Title 4"/>
          <p:cNvSpPr>
            <a:spLocks noGrp="1"/>
          </p:cNvSpPr>
          <p:nvPr>
            <p:ph type="title"/>
          </p:nvPr>
        </p:nvSpPr>
        <p:spPr/>
        <p:txBody>
          <a:bodyPr/>
          <a:lstStyle/>
          <a:p>
            <a:r>
              <a:rPr lang="en-US" dirty="0"/>
              <a:t>QR = Accuracy – It’s a Fact</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EC0CFFA5-FFEC-42FA-BD09-3E59D7AE696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17819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50</a:t>
            </a:fld>
            <a:endParaRPr lang="en-US" altLang="en-US" dirty="0"/>
          </a:p>
        </p:txBody>
      </p:sp>
      <p:sp>
        <p:nvSpPr>
          <p:cNvPr id="4" name="Content Placeholder 3"/>
          <p:cNvSpPr>
            <a:spLocks noGrp="1"/>
          </p:cNvSpPr>
          <p:nvPr>
            <p:ph sz="quarter" idx="12"/>
          </p:nvPr>
        </p:nvSpPr>
        <p:spPr/>
        <p:txBody>
          <a:bodyPr>
            <a:normAutofit/>
          </a:bodyPr>
          <a:lstStyle/>
          <a:p>
            <a:r>
              <a:rPr lang="en-US" dirty="0"/>
              <a:t>Following cases are real life examples</a:t>
            </a:r>
          </a:p>
          <a:p>
            <a:r>
              <a:rPr lang="en-US" dirty="0"/>
              <a:t>QR “saved the day”</a:t>
            </a:r>
          </a:p>
        </p:txBody>
      </p:sp>
      <p:sp>
        <p:nvSpPr>
          <p:cNvPr id="5" name="Title 4"/>
          <p:cNvSpPr>
            <a:spLocks noGrp="1"/>
          </p:cNvSpPr>
          <p:nvPr>
            <p:ph type="title"/>
          </p:nvPr>
        </p:nvSpPr>
        <p:spPr/>
        <p:txBody>
          <a:bodyPr/>
          <a:lstStyle/>
          <a:p>
            <a:r>
              <a:rPr lang="en-US" dirty="0"/>
              <a:t>QR Saves the Day</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783BC13A-5F06-4D2D-8B6D-70F4558EC60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36526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72200" y="5257800"/>
            <a:ext cx="26289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51</a:t>
            </a:fld>
            <a:endParaRPr lang="en-US" altLang="en-US" dirty="0"/>
          </a:p>
        </p:txBody>
      </p:sp>
      <p:sp>
        <p:nvSpPr>
          <p:cNvPr id="7" name="Content Placeholder 6"/>
          <p:cNvSpPr>
            <a:spLocks noGrp="1"/>
          </p:cNvSpPr>
          <p:nvPr>
            <p:ph sz="quarter" idx="12"/>
          </p:nvPr>
        </p:nvSpPr>
        <p:spPr/>
        <p:txBody>
          <a:bodyPr/>
          <a:lstStyle/>
          <a:p>
            <a:r>
              <a:rPr lang="en-US" dirty="0"/>
              <a:t>Page 1 of Form 1040 reviewed in the QR Print Set</a:t>
            </a:r>
          </a:p>
          <a:p>
            <a:r>
              <a:rPr lang="en-US" dirty="0"/>
              <a:t>Reviewer noted taxpayer provided the Form 1098-MA</a:t>
            </a:r>
          </a:p>
          <a:p>
            <a:endParaRPr lang="en-US" dirty="0"/>
          </a:p>
        </p:txBody>
      </p:sp>
      <p:sp>
        <p:nvSpPr>
          <p:cNvPr id="5" name="Title 4"/>
          <p:cNvSpPr>
            <a:spLocks noGrp="1"/>
          </p:cNvSpPr>
          <p:nvPr>
            <p:ph type="title"/>
          </p:nvPr>
        </p:nvSpPr>
        <p:spPr/>
        <p:txBody>
          <a:bodyPr/>
          <a:lstStyle/>
          <a:p>
            <a:r>
              <a:rPr lang="en-US" dirty="0"/>
              <a:t>Case 1 – Just because there is a form………..</a:t>
            </a:r>
          </a:p>
        </p:txBody>
      </p:sp>
      <p:pic>
        <p:nvPicPr>
          <p:cNvPr id="8" name="Content Placeholder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13290" y="3186112"/>
            <a:ext cx="5816160" cy="2414588"/>
          </a:xfrm>
          <a:prstGeom prst="rect">
            <a:avLst/>
          </a:prstGeom>
          <a:ln w="25400">
            <a:solidFill>
              <a:schemeClr val="tx1"/>
            </a:solidFill>
          </a:ln>
        </p:spPr>
      </p:pic>
      <p:sp>
        <p:nvSpPr>
          <p:cNvPr id="9" name="Rectangle 8"/>
          <p:cNvSpPr/>
          <p:nvPr/>
        </p:nvSpPr>
        <p:spPr>
          <a:xfrm>
            <a:off x="457203" y="3886200"/>
            <a:ext cx="1142998" cy="1143000"/>
          </a:xfrm>
          <a:prstGeom prst="rect">
            <a:avLst/>
          </a:prstGeom>
          <a:solidFill>
            <a:srgbClr val="FFFFFF"/>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What do you think?</a:t>
            </a:r>
          </a:p>
        </p:txBody>
      </p:sp>
      <p:sp>
        <p:nvSpPr>
          <p:cNvPr id="10" name="Rectangle 9"/>
          <p:cNvSpPr/>
          <p:nvPr/>
        </p:nvSpPr>
        <p:spPr>
          <a:xfrm>
            <a:off x="6839123" y="3579019"/>
            <a:ext cx="2028825" cy="1885950"/>
          </a:xfrm>
          <a:prstGeom prst="rect">
            <a:avLst/>
          </a:prstGeom>
          <a:solidFill>
            <a:schemeClr val="bg1"/>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Payments not taxable, but Form 1098-MA is out of scope!</a:t>
            </a:r>
          </a:p>
        </p:txBody>
      </p:sp>
      <p:sp>
        <p:nvSpPr>
          <p:cNvPr id="4" name="Footer Placeholder 3"/>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47862940-F591-4316-B43B-0A590788981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14248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172200" y="5257800"/>
            <a:ext cx="26289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Footer Placeholder 9"/>
          <p:cNvSpPr>
            <a:spLocks noGrp="1"/>
          </p:cNvSpPr>
          <p:nvPr>
            <p:ph type="ftr" sz="quarter" idx="11"/>
          </p:nvPr>
        </p:nvSpPr>
        <p:spPr/>
        <p:txBody>
          <a:bodyPr/>
          <a:lstStyle/>
          <a:p>
            <a:pPr>
              <a:defRPr/>
            </a:pPr>
            <a:r>
              <a:rPr lang="en-US"/>
              <a:t>NTTC Training ala NJ – TY2019</a:t>
            </a:r>
            <a:endParaRPr lang="en-US" dirty="0"/>
          </a:p>
        </p:txBody>
      </p:sp>
      <p:sp>
        <p:nvSpPr>
          <p:cNvPr id="3" name="Slide Number Placeholder 2"/>
          <p:cNvSpPr>
            <a:spLocks noGrp="1"/>
          </p:cNvSpPr>
          <p:nvPr>
            <p:ph type="sldNum" sz="quarter" idx="12"/>
          </p:nvPr>
        </p:nvSpPr>
        <p:spPr/>
        <p:txBody>
          <a:bodyPr/>
          <a:lstStyle/>
          <a:p>
            <a:fld id="{1DA692B1-EC55-4023-9554-854A401B5E78}" type="slidenum">
              <a:rPr lang="en-US" altLang="en-US" smtClean="0"/>
              <a:pPr/>
              <a:t>52</a:t>
            </a:fld>
            <a:endParaRPr lang="en-US" altLang="en-US" dirty="0"/>
          </a:p>
        </p:txBody>
      </p:sp>
      <p:sp>
        <p:nvSpPr>
          <p:cNvPr id="4" name="Content Placeholder 3"/>
          <p:cNvSpPr>
            <a:spLocks noGrp="1"/>
          </p:cNvSpPr>
          <p:nvPr>
            <p:ph type="body" sz="quarter" idx="15"/>
          </p:nvPr>
        </p:nvSpPr>
        <p:spPr/>
        <p:txBody>
          <a:bodyPr>
            <a:normAutofit/>
          </a:bodyPr>
          <a:lstStyle/>
          <a:p>
            <a:r>
              <a:rPr lang="en-US" dirty="0"/>
              <a:t>Page 1 Form 1040 was being reviewed in the QR Print Set – and the reviewer noted this</a:t>
            </a:r>
          </a:p>
          <a:p>
            <a:r>
              <a:rPr lang="en-US" dirty="0"/>
              <a:t>The taxpayer had a 1099-MISC with entry in Box </a:t>
            </a:r>
            <a:r>
              <a:rPr lang="en-US" dirty="0">
                <a:solidFill>
                  <a:srgbClr val="000000"/>
                </a:solidFill>
              </a:rPr>
              <a:t>3</a:t>
            </a:r>
          </a:p>
          <a:p>
            <a:r>
              <a:rPr lang="en-US" dirty="0">
                <a:solidFill>
                  <a:srgbClr val="000000"/>
                </a:solidFill>
              </a:rPr>
              <a:t>Taxpayer worked part-time for a contractor doing construction work</a:t>
            </a:r>
          </a:p>
          <a:p>
            <a:endParaRPr lang="en-US" dirty="0"/>
          </a:p>
        </p:txBody>
      </p:sp>
      <p:sp>
        <p:nvSpPr>
          <p:cNvPr id="11" name="Text Placeholder 10"/>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r>
              <a:rPr lang="en-US"/>
              <a:t>Case 2 – Accepting things at face value………..</a:t>
            </a:r>
            <a:endParaRPr lang="en-US" dirty="0"/>
          </a:p>
        </p:txBody>
      </p:sp>
      <p:pic>
        <p:nvPicPr>
          <p:cNvPr id="16" name="Picture 15"/>
          <p:cNvPicPr>
            <a:picLocks noChangeAspect="1"/>
          </p:cNvPicPr>
          <p:nvPr/>
        </p:nvPicPr>
        <p:blipFill>
          <a:blip r:embed="rId3"/>
          <a:srcRect l="43841"/>
          <a:stretch>
            <a:fillRect/>
          </a:stretch>
        </p:blipFill>
        <p:spPr>
          <a:xfrm>
            <a:off x="4743450" y="2057400"/>
            <a:ext cx="4275772" cy="3143250"/>
          </a:xfrm>
          <a:prstGeom prst="rect">
            <a:avLst/>
          </a:prstGeom>
          <a:ln w="25400">
            <a:solidFill>
              <a:schemeClr val="tx1"/>
            </a:solidFill>
          </a:ln>
        </p:spPr>
      </p:pic>
      <p:sp>
        <p:nvSpPr>
          <p:cNvPr id="8" name="Rectangle 7"/>
          <p:cNvSpPr/>
          <p:nvPr/>
        </p:nvSpPr>
        <p:spPr>
          <a:xfrm>
            <a:off x="5829300" y="2914650"/>
            <a:ext cx="2914650" cy="1072335"/>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What probing questions should be asked?</a:t>
            </a:r>
          </a:p>
        </p:txBody>
      </p:sp>
      <p:sp>
        <p:nvSpPr>
          <p:cNvPr id="2" name="Date Placeholder 1">
            <a:extLst>
              <a:ext uri="{FF2B5EF4-FFF2-40B4-BE49-F238E27FC236}">
                <a16:creationId xmlns:a16="http://schemas.microsoft.com/office/drawing/2014/main" id="{1AD4BC66-EC85-4EA4-AB41-7B69B631FF23}"/>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440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172200" y="5257800"/>
            <a:ext cx="26289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53</a:t>
            </a:fld>
            <a:endParaRPr lang="en-US" altLang="en-US" dirty="0"/>
          </a:p>
        </p:txBody>
      </p:sp>
      <p:sp>
        <p:nvSpPr>
          <p:cNvPr id="5" name="Title 4"/>
          <p:cNvSpPr>
            <a:spLocks noGrp="1"/>
          </p:cNvSpPr>
          <p:nvPr>
            <p:ph type="title"/>
          </p:nvPr>
        </p:nvSpPr>
        <p:spPr/>
        <p:txBody>
          <a:bodyPr/>
          <a:lstStyle/>
          <a:p>
            <a:r>
              <a:rPr lang="en-US" dirty="0"/>
              <a:t>Case 3 – Taxpayers don’t know all the rules</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28850" y="1885950"/>
            <a:ext cx="6191014" cy="3647419"/>
          </a:xfrm>
          <a:prstGeom prst="rect">
            <a:avLst/>
          </a:prstGeom>
        </p:spPr>
      </p:pic>
      <p:sp>
        <p:nvSpPr>
          <p:cNvPr id="9" name="Rectangle 8"/>
          <p:cNvSpPr/>
          <p:nvPr/>
        </p:nvSpPr>
        <p:spPr>
          <a:xfrm>
            <a:off x="285750" y="2114551"/>
            <a:ext cx="1654497" cy="1807244"/>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What probing questions should be asked?</a:t>
            </a:r>
          </a:p>
        </p:txBody>
      </p:sp>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10" name="Rectangle 9"/>
          <p:cNvSpPr/>
          <p:nvPr/>
        </p:nvSpPr>
        <p:spPr>
          <a:xfrm>
            <a:off x="6172200" y="1885950"/>
            <a:ext cx="2631459" cy="3123443"/>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100" b="1" dirty="0">
                <a:solidFill>
                  <a:srgbClr val="000000"/>
                </a:solidFill>
              </a:rPr>
              <a:t>&gt;Taxpayer filed MFS in the past</a:t>
            </a:r>
          </a:p>
          <a:p>
            <a:r>
              <a:rPr lang="en-US" sz="2100" b="1" dirty="0">
                <a:solidFill>
                  <a:srgbClr val="000000"/>
                </a:solidFill>
              </a:rPr>
              <a:t>&gt;Last year separated</a:t>
            </a:r>
          </a:p>
          <a:p>
            <a:r>
              <a:rPr lang="en-US" sz="2100" b="1" dirty="0">
                <a:solidFill>
                  <a:srgbClr val="000000"/>
                </a:solidFill>
              </a:rPr>
              <a:t>&gt;Lived apart the last 8 months of the year</a:t>
            </a:r>
          </a:p>
          <a:p>
            <a:r>
              <a:rPr lang="en-US" sz="2100" b="1" dirty="0">
                <a:solidFill>
                  <a:srgbClr val="000000"/>
                </a:solidFill>
              </a:rPr>
              <a:t>&gt;Children lived with her</a:t>
            </a:r>
          </a:p>
          <a:p>
            <a:r>
              <a:rPr lang="en-US" sz="2100" b="1" dirty="0">
                <a:solidFill>
                  <a:srgbClr val="000000"/>
                </a:solidFill>
              </a:rPr>
              <a:t>&gt;Met requirements for HoH</a:t>
            </a:r>
          </a:p>
        </p:txBody>
      </p:sp>
      <p:sp>
        <p:nvSpPr>
          <p:cNvPr id="11" name="Oval 10"/>
          <p:cNvSpPr/>
          <p:nvPr/>
        </p:nvSpPr>
        <p:spPr>
          <a:xfrm>
            <a:off x="3257550" y="4000500"/>
            <a:ext cx="228600" cy="228600"/>
          </a:xfrm>
          <a:prstGeom prst="ellipse">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34528AF8-67C8-409F-8F0A-4DB92F1A617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40565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54</a:t>
            </a:fld>
            <a:endParaRPr lang="en-US" altLang="en-US" dirty="0"/>
          </a:p>
        </p:txBody>
      </p:sp>
      <p:sp>
        <p:nvSpPr>
          <p:cNvPr id="4" name="Content Placeholder 3"/>
          <p:cNvSpPr>
            <a:spLocks noGrp="1"/>
          </p:cNvSpPr>
          <p:nvPr>
            <p:ph sz="quarter" idx="12"/>
          </p:nvPr>
        </p:nvSpPr>
        <p:spPr/>
        <p:txBody>
          <a:bodyPr/>
          <a:lstStyle/>
          <a:p>
            <a:r>
              <a:rPr lang="en-US" dirty="0"/>
              <a:t>Part II, line 2, of the Intake Booklet handed to the QR</a:t>
            </a:r>
          </a:p>
          <a:p>
            <a:r>
              <a:rPr lang="en-US" dirty="0"/>
              <a:t>Single return claiming no dependent or nondependent:</a:t>
            </a:r>
          </a:p>
          <a:p>
            <a:endParaRPr lang="en-US" dirty="0"/>
          </a:p>
        </p:txBody>
      </p:sp>
      <p:sp>
        <p:nvSpPr>
          <p:cNvPr id="5" name="Title 4"/>
          <p:cNvSpPr>
            <a:spLocks noGrp="1"/>
          </p:cNvSpPr>
          <p:nvPr>
            <p:ph type="title"/>
          </p:nvPr>
        </p:nvSpPr>
        <p:spPr/>
        <p:txBody>
          <a:bodyPr/>
          <a:lstStyle/>
          <a:p>
            <a:r>
              <a:rPr lang="en-US" dirty="0"/>
              <a:t>Case 4 – Why the QR does an interview</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52981" y="3486150"/>
            <a:ext cx="6283496" cy="1538245"/>
          </a:xfrm>
          <a:prstGeom prst="rect">
            <a:avLst/>
          </a:prstGeom>
        </p:spPr>
      </p:pic>
      <p:sp>
        <p:nvSpPr>
          <p:cNvPr id="7" name="Footer Placeholder 6"/>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3B955E7A-19BA-4ACE-AFAC-3F44843D27A8}"/>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813161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55</a:t>
            </a:fld>
            <a:endParaRPr lang="en-US" altLang="en-US" dirty="0"/>
          </a:p>
        </p:txBody>
      </p:sp>
      <p:sp>
        <p:nvSpPr>
          <p:cNvPr id="4" name="Content Placeholder 3"/>
          <p:cNvSpPr>
            <a:spLocks noGrp="1"/>
          </p:cNvSpPr>
          <p:nvPr>
            <p:ph sz="quarter" idx="12"/>
          </p:nvPr>
        </p:nvSpPr>
        <p:spPr/>
        <p:txBody>
          <a:bodyPr>
            <a:normAutofit/>
          </a:bodyPr>
          <a:lstStyle/>
          <a:p>
            <a:r>
              <a:rPr lang="en-US" dirty="0"/>
              <a:t>Same intake sheet after the QR updated the Intake Booklet:</a:t>
            </a:r>
          </a:p>
          <a:p>
            <a:endParaRPr lang="en-US" dirty="0"/>
          </a:p>
          <a:p>
            <a:endParaRPr lang="en-US" dirty="0"/>
          </a:p>
          <a:p>
            <a:endParaRPr lang="en-US" dirty="0"/>
          </a:p>
          <a:p>
            <a:pPr lvl="1"/>
            <a:r>
              <a:rPr lang="en-US" dirty="0"/>
              <a:t>Taxpayer, single, worked only part-time (wages $21,355) cared for disabled brother</a:t>
            </a:r>
          </a:p>
          <a:p>
            <a:pPr lvl="1"/>
            <a:r>
              <a:rPr lang="en-US" dirty="0"/>
              <a:t>Brother is qualifying child for the EITC</a:t>
            </a:r>
          </a:p>
          <a:p>
            <a:r>
              <a:rPr lang="en-US" dirty="0"/>
              <a:t>EITC went from zero to $2,925</a:t>
            </a:r>
          </a:p>
          <a:p>
            <a:endParaRPr lang="en-US" dirty="0"/>
          </a:p>
        </p:txBody>
      </p:sp>
      <p:sp>
        <p:nvSpPr>
          <p:cNvPr id="5" name="Title 4"/>
          <p:cNvSpPr>
            <a:spLocks noGrp="1"/>
          </p:cNvSpPr>
          <p:nvPr>
            <p:ph type="title"/>
          </p:nvPr>
        </p:nvSpPr>
        <p:spPr/>
        <p:txBody>
          <a:bodyPr/>
          <a:lstStyle/>
          <a:p>
            <a:r>
              <a:rPr lang="en-US" dirty="0"/>
              <a:t>Case 4 – The rest of the story</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714500" y="2457450"/>
            <a:ext cx="5927272" cy="1257300"/>
          </a:xfrm>
          <a:prstGeom prst="rect">
            <a:avLst/>
          </a:prstGeom>
        </p:spPr>
      </p:pic>
      <p:sp>
        <p:nvSpPr>
          <p:cNvPr id="7" name="Footer Placeholder 6"/>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7317C9B2-8094-43F5-9FB8-83A19408869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883643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56</a:t>
            </a:fld>
            <a:endParaRPr lang="en-US" altLang="en-US" dirty="0"/>
          </a:p>
        </p:txBody>
      </p:sp>
      <p:sp>
        <p:nvSpPr>
          <p:cNvPr id="4" name="Content Placeholder 3"/>
          <p:cNvSpPr>
            <a:spLocks noGrp="1"/>
          </p:cNvSpPr>
          <p:nvPr>
            <p:ph sz="quarter" idx="12"/>
          </p:nvPr>
        </p:nvSpPr>
        <p:spPr/>
        <p:txBody>
          <a:bodyPr/>
          <a:lstStyle/>
          <a:p>
            <a:r>
              <a:rPr lang="en-US" dirty="0"/>
              <a:t>Part III of the Intake Booklet handed to the quality reviewer:</a:t>
            </a:r>
          </a:p>
          <a:p>
            <a:endParaRPr lang="en-US" dirty="0"/>
          </a:p>
          <a:p>
            <a:endParaRPr lang="en-US" dirty="0"/>
          </a:p>
        </p:txBody>
      </p:sp>
      <p:sp>
        <p:nvSpPr>
          <p:cNvPr id="5" name="Title 4"/>
          <p:cNvSpPr>
            <a:spLocks noGrp="1"/>
          </p:cNvSpPr>
          <p:nvPr>
            <p:ph type="title"/>
          </p:nvPr>
        </p:nvSpPr>
        <p:spPr/>
        <p:txBody>
          <a:bodyPr>
            <a:normAutofit/>
          </a:bodyPr>
          <a:lstStyle/>
          <a:p>
            <a:r>
              <a:rPr lang="en-US" dirty="0"/>
              <a:t>Case 5 – It’s not always that simple</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28700" y="3028950"/>
            <a:ext cx="6989501" cy="2171700"/>
          </a:xfrm>
          <a:prstGeom prst="rect">
            <a:avLst/>
          </a:prstGeom>
        </p:spPr>
      </p:pic>
      <p:sp>
        <p:nvSpPr>
          <p:cNvPr id="7" name="Footer Placeholder 6"/>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0C10BD89-C655-482D-91F7-D96DA5338D4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802664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57</a:t>
            </a:fld>
            <a:endParaRPr lang="en-US" altLang="en-US" dirty="0"/>
          </a:p>
        </p:txBody>
      </p:sp>
      <p:sp>
        <p:nvSpPr>
          <p:cNvPr id="4" name="Content Placeholder 3"/>
          <p:cNvSpPr>
            <a:spLocks noGrp="1"/>
          </p:cNvSpPr>
          <p:nvPr>
            <p:ph sz="quarter" idx="12"/>
          </p:nvPr>
        </p:nvSpPr>
        <p:spPr/>
        <p:txBody>
          <a:bodyPr>
            <a:normAutofit/>
          </a:bodyPr>
          <a:lstStyle/>
          <a:p>
            <a:r>
              <a:rPr lang="en-US" dirty="0"/>
              <a:t>Return looked so easy:  Single guy age 28, one W-2 for $28,000 wages. What should you ask?</a:t>
            </a:r>
          </a:p>
          <a:p>
            <a:pPr lvl="1"/>
            <a:r>
              <a:rPr lang="en-US" dirty="0"/>
              <a:t>QR: So, you just had one job last year?</a:t>
            </a:r>
          </a:p>
          <a:p>
            <a:pPr lvl="2"/>
            <a:r>
              <a:rPr lang="en-US" dirty="0"/>
              <a:t>Taxpayer: I did some seasonal work delivering packages during the holidays, but didn’t get a tax form and I don’t think that they took out much in taxes anyway.</a:t>
            </a:r>
          </a:p>
          <a:p>
            <a:pPr lvl="1"/>
            <a:r>
              <a:rPr lang="en-US" dirty="0"/>
              <a:t>QR: You need to report that income, too. Maybe you can get access to the W-2 online?</a:t>
            </a:r>
          </a:p>
          <a:p>
            <a:pPr lvl="2"/>
            <a:r>
              <a:rPr lang="en-US" dirty="0"/>
              <a:t>Taxpayer: Maybe. I think it went to my dad’s house. </a:t>
            </a:r>
          </a:p>
        </p:txBody>
      </p:sp>
      <p:sp>
        <p:nvSpPr>
          <p:cNvPr id="5" name="Title 4"/>
          <p:cNvSpPr>
            <a:spLocks noGrp="1"/>
          </p:cNvSpPr>
          <p:nvPr>
            <p:ph type="title"/>
          </p:nvPr>
        </p:nvSpPr>
        <p:spPr/>
        <p:txBody>
          <a:bodyPr/>
          <a:lstStyle/>
          <a:p>
            <a:r>
              <a:rPr lang="en-US" dirty="0"/>
              <a:t>Case 5 – The rest of the story</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224EA8FF-8462-4577-ACEB-EFD3D430AD1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53083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58</a:t>
            </a:fld>
            <a:endParaRPr lang="en-US" altLang="en-US" dirty="0"/>
          </a:p>
        </p:txBody>
      </p:sp>
      <p:sp>
        <p:nvSpPr>
          <p:cNvPr id="4" name="Content Placeholder 3"/>
          <p:cNvSpPr>
            <a:spLocks noGrp="1"/>
          </p:cNvSpPr>
          <p:nvPr>
            <p:ph sz="quarter" idx="12"/>
          </p:nvPr>
        </p:nvSpPr>
        <p:spPr/>
        <p:txBody>
          <a:bodyPr>
            <a:normAutofit/>
          </a:bodyPr>
          <a:lstStyle/>
          <a:p>
            <a:pPr lvl="1"/>
            <a:r>
              <a:rPr lang="en-US" dirty="0"/>
              <a:t>QR: Did you have any other income?</a:t>
            </a:r>
          </a:p>
          <a:p>
            <a:pPr lvl="2"/>
            <a:r>
              <a:rPr lang="en-US" dirty="0"/>
              <a:t>Taxpayer: Last summer I worked construction for about a week and it paid well. But they just gave me cash. I earned $1,200. </a:t>
            </a:r>
          </a:p>
          <a:p>
            <a:pPr lvl="1"/>
            <a:r>
              <a:rPr lang="en-US" dirty="0"/>
              <a:t>QR: That needs to be reported, too. Did you have any expenses related to the construction work? When you come back with that W-2, I need to know about that construction job, how much you were paid and the amount of any expenses</a:t>
            </a:r>
          </a:p>
          <a:p>
            <a:endParaRPr lang="en-US" dirty="0"/>
          </a:p>
        </p:txBody>
      </p:sp>
      <p:sp>
        <p:nvSpPr>
          <p:cNvPr id="5" name="Title 4"/>
          <p:cNvSpPr>
            <a:spLocks noGrp="1"/>
          </p:cNvSpPr>
          <p:nvPr>
            <p:ph type="title"/>
          </p:nvPr>
        </p:nvSpPr>
        <p:spPr/>
        <p:txBody>
          <a:bodyPr>
            <a:normAutofit/>
          </a:bodyPr>
          <a:lstStyle/>
          <a:p>
            <a:r>
              <a:rPr lang="en-US" dirty="0"/>
              <a:t>Case 5 – The rest of the story (part 2)</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A5114FFE-9F05-4F28-868F-CE525B6DCCD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06919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59</a:t>
            </a:fld>
            <a:endParaRPr lang="en-US" altLang="en-US" dirty="0"/>
          </a:p>
        </p:txBody>
      </p:sp>
      <p:sp>
        <p:nvSpPr>
          <p:cNvPr id="4" name="Content Placeholder 3"/>
          <p:cNvSpPr>
            <a:spLocks noGrp="1"/>
          </p:cNvSpPr>
          <p:nvPr>
            <p:ph sz="quarter" idx="12"/>
          </p:nvPr>
        </p:nvSpPr>
        <p:spPr/>
        <p:txBody>
          <a:bodyPr>
            <a:normAutofit/>
          </a:bodyPr>
          <a:lstStyle/>
          <a:p>
            <a:r>
              <a:rPr lang="en-US" dirty="0"/>
              <a:t>Here is the updated Intake Booklet:</a:t>
            </a:r>
          </a:p>
          <a:p>
            <a:endParaRPr lang="en-US" dirty="0"/>
          </a:p>
          <a:p>
            <a:pPr marL="0" indent="0">
              <a:buNone/>
            </a:pPr>
            <a:endParaRPr lang="en-US" dirty="0"/>
          </a:p>
          <a:p>
            <a:endParaRPr lang="en-US" dirty="0"/>
          </a:p>
          <a:p>
            <a:endParaRPr lang="en-US" dirty="0"/>
          </a:p>
          <a:p>
            <a:endParaRPr lang="en-US" dirty="0"/>
          </a:p>
          <a:p>
            <a:endParaRPr lang="en-US" dirty="0"/>
          </a:p>
        </p:txBody>
      </p:sp>
      <p:sp>
        <p:nvSpPr>
          <p:cNvPr id="5" name="Title 4"/>
          <p:cNvSpPr>
            <a:spLocks noGrp="1"/>
          </p:cNvSpPr>
          <p:nvPr>
            <p:ph type="title"/>
          </p:nvPr>
        </p:nvSpPr>
        <p:spPr/>
        <p:txBody>
          <a:bodyPr/>
          <a:lstStyle/>
          <a:p>
            <a:r>
              <a:rPr lang="en-US" dirty="0"/>
              <a:t>Case 5 – The Updated Intake Booklet</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67225" y="2743200"/>
            <a:ext cx="7958946" cy="2514600"/>
          </a:xfrm>
          <a:prstGeom prst="rect">
            <a:avLst/>
          </a:prstGeom>
        </p:spPr>
      </p:pic>
      <p:sp>
        <p:nvSpPr>
          <p:cNvPr id="7" name="Footer Placeholder 6"/>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cxnSp>
        <p:nvCxnSpPr>
          <p:cNvPr id="10" name="Straight Arrow Connector 9"/>
          <p:cNvCxnSpPr>
            <a:stCxn id="11" idx="2"/>
          </p:cNvCxnSpPr>
          <p:nvPr/>
        </p:nvCxnSpPr>
        <p:spPr>
          <a:xfrm flipV="1">
            <a:off x="485775" y="4000500"/>
            <a:ext cx="485775" cy="57329"/>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14300" y="2857500"/>
            <a:ext cx="742950" cy="1200329"/>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b="1" dirty="0"/>
              <a:t>Check box 7</a:t>
            </a:r>
          </a:p>
          <a:p>
            <a:r>
              <a:rPr lang="en-US" b="1" dirty="0"/>
              <a:t>“Yes”</a:t>
            </a:r>
          </a:p>
        </p:txBody>
      </p:sp>
      <p:sp>
        <p:nvSpPr>
          <p:cNvPr id="2" name="Date Placeholder 1">
            <a:extLst>
              <a:ext uri="{FF2B5EF4-FFF2-40B4-BE49-F238E27FC236}">
                <a16:creationId xmlns:a16="http://schemas.microsoft.com/office/drawing/2014/main" id="{F9728479-E428-46B9-B906-61052C10F5F0}"/>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12446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457204" y="6265308"/>
            <a:ext cx="702365" cy="365125"/>
          </a:xfrm>
        </p:spPr>
        <p:txBody>
          <a:bodyPr/>
          <a:lstStyle/>
          <a:p>
            <a:fld id="{1DA692B1-EC55-4023-9554-854A401B5E78}" type="slidenum">
              <a:rPr lang="en-US" altLang="en-US" smtClean="0"/>
              <a:pPr/>
              <a:t>6</a:t>
            </a:fld>
            <a:endParaRPr lang="en-US" altLang="en-US" dirty="0"/>
          </a:p>
        </p:txBody>
      </p:sp>
      <p:sp>
        <p:nvSpPr>
          <p:cNvPr id="14339" name="Content Placeholder 2"/>
          <p:cNvSpPr>
            <a:spLocks noGrp="1"/>
          </p:cNvSpPr>
          <p:nvPr>
            <p:ph sz="quarter" idx="12"/>
          </p:nvPr>
        </p:nvSpPr>
        <p:spPr/>
        <p:txBody>
          <a:bodyPr>
            <a:normAutofit/>
          </a:bodyPr>
          <a:lstStyle/>
          <a:p>
            <a:r>
              <a:rPr lang="en-US" altLang="en-US" dirty="0"/>
              <a:t>Quality Review is more than proofreading exercise</a:t>
            </a:r>
          </a:p>
          <a:p>
            <a:r>
              <a:rPr lang="en-US" altLang="en-US" dirty="0"/>
              <a:t>Reviewer must:</a:t>
            </a:r>
          </a:p>
          <a:p>
            <a:pPr lvl="1"/>
            <a:r>
              <a:rPr lang="en-US" altLang="en-US" dirty="0"/>
              <a:t>Review Intake Booklet </a:t>
            </a:r>
            <a:r>
              <a:rPr lang="en-US" altLang="en-US" b="1" dirty="0"/>
              <a:t>with the taxpayer</a:t>
            </a:r>
          </a:p>
          <a:p>
            <a:pPr lvl="1"/>
            <a:r>
              <a:rPr lang="en-US" altLang="en-US" dirty="0"/>
              <a:t>Update Intake Booklet if there are changes</a:t>
            </a:r>
          </a:p>
          <a:p>
            <a:pPr lvl="1"/>
            <a:r>
              <a:rPr lang="en-US" altLang="en-US" dirty="0"/>
              <a:t>Engage with taxpayer – ask questions to verify information</a:t>
            </a:r>
          </a:p>
          <a:p>
            <a:pPr lvl="1"/>
            <a:r>
              <a:rPr lang="en-US" altLang="en-US" dirty="0"/>
              <a:t>Evaluate overall return – do numbers make sense?</a:t>
            </a:r>
          </a:p>
          <a:p>
            <a:pPr lvl="1"/>
            <a:r>
              <a:rPr lang="en-US" altLang="en-US" dirty="0"/>
              <a:t>Can taxes be reduced for the taxpayer?</a:t>
            </a:r>
          </a:p>
        </p:txBody>
      </p:sp>
      <p:sp>
        <p:nvSpPr>
          <p:cNvPr id="4098" name="Title 1"/>
          <p:cNvSpPr>
            <a:spLocks noGrp="1"/>
          </p:cNvSpPr>
          <p:nvPr>
            <p:ph type="title"/>
          </p:nvPr>
        </p:nvSpPr>
        <p:spPr/>
        <p:txBody>
          <a:bodyPr/>
          <a:lstStyle/>
          <a:p>
            <a:r>
              <a:rPr lang="en-US" altLang="en-US" dirty="0"/>
              <a:t>Quality Review</a:t>
            </a:r>
          </a:p>
        </p:txBody>
      </p:sp>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Date Placeholder 2">
            <a:extLst>
              <a:ext uri="{FF2B5EF4-FFF2-40B4-BE49-F238E27FC236}">
                <a16:creationId xmlns:a16="http://schemas.microsoft.com/office/drawing/2014/main" id="{6D3B7C10-5DDB-4842-B7FA-BE93CC1744B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2030892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60</a:t>
            </a:fld>
            <a:endParaRPr lang="en-US" altLang="en-US" dirty="0"/>
          </a:p>
        </p:txBody>
      </p:sp>
      <p:sp>
        <p:nvSpPr>
          <p:cNvPr id="4" name="Content Placeholder 3"/>
          <p:cNvSpPr>
            <a:spLocks noGrp="1"/>
          </p:cNvSpPr>
          <p:nvPr>
            <p:ph sz="quarter" idx="12"/>
          </p:nvPr>
        </p:nvSpPr>
        <p:spPr/>
        <p:txBody>
          <a:bodyPr/>
          <a:lstStyle/>
          <a:p>
            <a:r>
              <a:rPr lang="en-US" dirty="0"/>
              <a:t>Part VI of the Intake Booklet handed to the quality reviewer:</a:t>
            </a:r>
          </a:p>
          <a:p>
            <a:pPr marL="0" indent="0">
              <a:buNone/>
            </a:pPr>
            <a:endParaRPr lang="en-US" sz="3675" dirty="0"/>
          </a:p>
          <a:p>
            <a:r>
              <a:rPr lang="en-US" dirty="0"/>
              <a:t>Same Intake Booklet after the quality reviewer update:</a:t>
            </a:r>
          </a:p>
          <a:p>
            <a:pPr marL="0" indent="0">
              <a:buNone/>
            </a:pPr>
            <a:endParaRPr lang="en-US" dirty="0"/>
          </a:p>
        </p:txBody>
      </p:sp>
      <p:sp>
        <p:nvSpPr>
          <p:cNvPr id="5" name="Title 4"/>
          <p:cNvSpPr>
            <a:spLocks noGrp="1"/>
          </p:cNvSpPr>
          <p:nvPr>
            <p:ph type="title"/>
          </p:nvPr>
        </p:nvSpPr>
        <p:spPr/>
        <p:txBody>
          <a:bodyPr>
            <a:normAutofit/>
          </a:bodyPr>
          <a:lstStyle/>
          <a:p>
            <a:r>
              <a:rPr lang="en-US" dirty="0"/>
              <a:t>Case 6 – Leave no question unanswered</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00151" y="2971800"/>
            <a:ext cx="6842588" cy="91440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314451" y="4343400"/>
            <a:ext cx="6898586" cy="840011"/>
          </a:xfrm>
          <a:prstGeom prst="rect">
            <a:avLst/>
          </a:prstGeom>
        </p:spPr>
      </p:pic>
      <p:sp>
        <p:nvSpPr>
          <p:cNvPr id="8" name="TextBox 7"/>
          <p:cNvSpPr txBox="1"/>
          <p:nvPr/>
        </p:nvSpPr>
        <p:spPr>
          <a:xfrm>
            <a:off x="5772150" y="4914900"/>
            <a:ext cx="17145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p>
        </p:txBody>
      </p:sp>
      <p:sp>
        <p:nvSpPr>
          <p:cNvPr id="9" name="Footer Placeholder 8"/>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cxnSp>
        <p:nvCxnSpPr>
          <p:cNvPr id="11" name="Straight Arrow Connector 10"/>
          <p:cNvCxnSpPr/>
          <p:nvPr/>
        </p:nvCxnSpPr>
        <p:spPr>
          <a:xfrm flipV="1">
            <a:off x="5200650" y="5200650"/>
            <a:ext cx="514350" cy="4572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 name="Date Placeholder 1">
            <a:extLst>
              <a:ext uri="{FF2B5EF4-FFF2-40B4-BE49-F238E27FC236}">
                <a16:creationId xmlns:a16="http://schemas.microsoft.com/office/drawing/2014/main" id="{130451A0-020B-4B4E-AAEE-757C4C0D34C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863979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61</a:t>
            </a:fld>
            <a:endParaRPr lang="en-US" altLang="en-US" dirty="0"/>
          </a:p>
        </p:txBody>
      </p:sp>
      <p:sp>
        <p:nvSpPr>
          <p:cNvPr id="4" name="Content Placeholder 3"/>
          <p:cNvSpPr>
            <a:spLocks noGrp="1"/>
          </p:cNvSpPr>
          <p:nvPr>
            <p:ph sz="quarter" idx="12"/>
          </p:nvPr>
        </p:nvSpPr>
        <p:spPr/>
        <p:txBody>
          <a:bodyPr>
            <a:normAutofit/>
          </a:bodyPr>
          <a:lstStyle/>
          <a:p>
            <a:pPr>
              <a:lnSpc>
                <a:spcPct val="110000"/>
              </a:lnSpc>
            </a:pPr>
            <a:r>
              <a:rPr lang="en-US" dirty="0"/>
              <a:t>Taxpayer received IRS letter for a prior year about claiming her grandchildren as dependents and as qualifying children for the EITC and child tax credit</a:t>
            </a:r>
          </a:p>
          <a:p>
            <a:pPr>
              <a:lnSpc>
                <a:spcPct val="110000"/>
              </a:lnSpc>
            </a:pPr>
            <a:r>
              <a:rPr lang="en-US" dirty="0"/>
              <a:t>Taxpayer needed help responding to IRS inquiries</a:t>
            </a:r>
          </a:p>
          <a:p>
            <a:pPr>
              <a:lnSpc>
                <a:spcPct val="110000"/>
              </a:lnSpc>
            </a:pPr>
            <a:r>
              <a:rPr lang="en-US" dirty="0"/>
              <a:t>Referred to a Low Income Taxpayer Clinic (LITC)</a:t>
            </a:r>
          </a:p>
          <a:p>
            <a:pPr>
              <a:lnSpc>
                <a:spcPct val="110000"/>
              </a:lnSpc>
            </a:pPr>
            <a:r>
              <a:rPr lang="en-US" dirty="0"/>
              <a:t>Completed Form 8862, Information to Claim Certain Refundable Credits After Disallowance to file with 2017 return</a:t>
            </a:r>
          </a:p>
          <a:p>
            <a:pPr>
              <a:lnSpc>
                <a:spcPct val="110000"/>
              </a:lnSpc>
            </a:pPr>
            <a:endParaRPr lang="en-US" dirty="0"/>
          </a:p>
        </p:txBody>
      </p:sp>
      <p:sp>
        <p:nvSpPr>
          <p:cNvPr id="5" name="Title 4"/>
          <p:cNvSpPr>
            <a:spLocks noGrp="1"/>
          </p:cNvSpPr>
          <p:nvPr>
            <p:ph type="title"/>
          </p:nvPr>
        </p:nvSpPr>
        <p:spPr/>
        <p:txBody>
          <a:bodyPr/>
          <a:lstStyle/>
          <a:p>
            <a:r>
              <a:rPr lang="en-US" dirty="0"/>
              <a:t>Case 6 – The rest of the story</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76F7D18B-1962-4866-8DA7-35D1DAA8C62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4531766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428750" y="3004600"/>
            <a:ext cx="6609145" cy="1053050"/>
          </a:xfrm>
          <a:prstGeom prst="rect">
            <a:avLst/>
          </a:prstGeom>
        </p:spPr>
      </p:pic>
      <p:sp>
        <p:nvSpPr>
          <p:cNvPr id="9" name="Footer Placeholder 8"/>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62</a:t>
            </a:fld>
            <a:endParaRPr lang="en-US" altLang="en-US" dirty="0"/>
          </a:p>
        </p:txBody>
      </p:sp>
      <p:sp>
        <p:nvSpPr>
          <p:cNvPr id="4" name="Content Placeholder 3"/>
          <p:cNvSpPr>
            <a:spLocks noGrp="1"/>
          </p:cNvSpPr>
          <p:nvPr>
            <p:ph sz="quarter" idx="12"/>
          </p:nvPr>
        </p:nvSpPr>
        <p:spPr/>
        <p:txBody>
          <a:bodyPr/>
          <a:lstStyle/>
          <a:p>
            <a:r>
              <a:rPr lang="en-US" dirty="0"/>
              <a:t>Part II, line 2, Intake Booklet handed to the quality reviewer:</a:t>
            </a:r>
          </a:p>
          <a:p>
            <a:endParaRPr lang="en-US" sz="3975" dirty="0"/>
          </a:p>
          <a:p>
            <a:r>
              <a:rPr lang="en-US" dirty="0"/>
              <a:t>Intake Booklet after the quality reviewer’s interview:</a:t>
            </a:r>
          </a:p>
          <a:p>
            <a:endParaRPr lang="en-US" dirty="0"/>
          </a:p>
        </p:txBody>
      </p:sp>
      <p:sp>
        <p:nvSpPr>
          <p:cNvPr id="5" name="Title 4"/>
          <p:cNvSpPr>
            <a:spLocks noGrp="1"/>
          </p:cNvSpPr>
          <p:nvPr>
            <p:ph type="title"/>
          </p:nvPr>
        </p:nvSpPr>
        <p:spPr/>
        <p:txBody>
          <a:bodyPr/>
          <a:lstStyle/>
          <a:p>
            <a:r>
              <a:rPr lang="en-US"/>
              <a:t>Case 7 – Taxpayer did not read fine print</a:t>
            </a:r>
            <a:endParaRPr lang="en-US" dirty="0"/>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t="6054"/>
          <a:stretch/>
        </p:blipFill>
        <p:spPr>
          <a:xfrm>
            <a:off x="1428750" y="4370922"/>
            <a:ext cx="6721940" cy="886879"/>
          </a:xfrm>
          <a:prstGeom prst="rect">
            <a:avLst/>
          </a:prstGeom>
        </p:spPr>
      </p:pic>
      <p:sp>
        <p:nvSpPr>
          <p:cNvPr id="10" name="Rectangle 9"/>
          <p:cNvSpPr/>
          <p:nvPr/>
        </p:nvSpPr>
        <p:spPr>
          <a:xfrm>
            <a:off x="5429250" y="3429001"/>
            <a:ext cx="1600200" cy="22398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FF0000"/>
              </a:solidFill>
            </a:endParaRPr>
          </a:p>
        </p:txBody>
      </p:sp>
      <p:cxnSp>
        <p:nvCxnSpPr>
          <p:cNvPr id="12" name="Straight Arrow Connector 11"/>
          <p:cNvCxnSpPr/>
          <p:nvPr/>
        </p:nvCxnSpPr>
        <p:spPr>
          <a:xfrm rot="10800000">
            <a:off x="7086600" y="3657600"/>
            <a:ext cx="742950" cy="40005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 name="Date Placeholder 1">
            <a:extLst>
              <a:ext uri="{FF2B5EF4-FFF2-40B4-BE49-F238E27FC236}">
                <a16:creationId xmlns:a16="http://schemas.microsoft.com/office/drawing/2014/main" id="{25019359-86EA-4CCB-AF53-234DE2CC26E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702413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s-picture-for-powerpoint-26.jpg"/>
          <p:cNvPicPr>
            <a:picLocks noChangeAspect="1"/>
          </p:cNvPicPr>
          <p:nvPr/>
        </p:nvPicPr>
        <p:blipFill>
          <a:blip r:embed="rId3"/>
          <a:stretch>
            <a:fillRect/>
          </a:stretch>
        </p:blipFill>
        <p:spPr>
          <a:xfrm>
            <a:off x="742950" y="1885950"/>
            <a:ext cx="3771900" cy="3771900"/>
          </a:xfrm>
          <a:prstGeom prst="rect">
            <a:avLst/>
          </a:prstGeom>
        </p:spPr>
      </p:pic>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63</a:t>
            </a:fld>
            <a:endParaRPr lang="en-US" altLang="en-US" dirty="0"/>
          </a:p>
        </p:txBody>
      </p:sp>
      <p:sp>
        <p:nvSpPr>
          <p:cNvPr id="31749" name="Content Placeholder 2"/>
          <p:cNvSpPr>
            <a:spLocks noGrp="1"/>
          </p:cNvSpPr>
          <p:nvPr>
            <p:ph sz="quarter" idx="12"/>
          </p:nvPr>
        </p:nvSpPr>
        <p:spPr/>
        <p:txBody>
          <a:bodyPr/>
          <a:lstStyle/>
          <a:p>
            <a:pPr marL="0" indent="0">
              <a:buNone/>
            </a:pPr>
            <a:endParaRPr lang="en-US" altLang="en-US" sz="3600" b="1" dirty="0"/>
          </a:p>
          <a:p>
            <a:pPr marL="0" indent="0">
              <a:buNone/>
            </a:pPr>
            <a:r>
              <a:rPr lang="en-US" altLang="en-US" sz="3600" b="1" dirty="0"/>
              <a:t> 									Questions?</a:t>
            </a:r>
            <a:r>
              <a:rPr lang="en-US" altLang="en-US" b="1" dirty="0"/>
              <a:t>	</a:t>
            </a:r>
          </a:p>
        </p:txBody>
      </p:sp>
      <p:sp>
        <p:nvSpPr>
          <p:cNvPr id="31746" name="Title 2"/>
          <p:cNvSpPr>
            <a:spLocks noGrp="1"/>
          </p:cNvSpPr>
          <p:nvPr>
            <p:ph type="title"/>
          </p:nvPr>
        </p:nvSpPr>
        <p:spPr/>
        <p:txBody>
          <a:bodyPr/>
          <a:lstStyle/>
          <a:p>
            <a:r>
              <a:rPr lang="en-US" altLang="en-US"/>
              <a:t>Quality Review</a:t>
            </a:r>
            <a:endParaRPr lang="en-US" altLang="en-US" dirty="0"/>
          </a:p>
        </p:txBody>
      </p:sp>
      <p:sp>
        <p:nvSpPr>
          <p:cNvPr id="7" name="Content Placeholder 2"/>
          <p:cNvSpPr txBox="1">
            <a:spLocks/>
          </p:cNvSpPr>
          <p:nvPr/>
        </p:nvSpPr>
        <p:spPr bwMode="auto">
          <a:xfrm>
            <a:off x="5257800" y="3943350"/>
            <a:ext cx="2743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lvl1pPr marL="344488" indent="-344488" algn="l" rtl="0" eaLnBrk="0" fontAlgn="base" hangingPunct="0">
              <a:lnSpc>
                <a:spcPct val="100000"/>
              </a:lnSpc>
              <a:spcBef>
                <a:spcPts val="1000"/>
              </a:spcBef>
              <a:spcAft>
                <a:spcPct val="0"/>
              </a:spcAft>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rtl="0" eaLnBrk="0" fontAlgn="base" hangingPunct="0">
              <a:lnSpc>
                <a:spcPct val="100000"/>
              </a:lnSpc>
              <a:spcBef>
                <a:spcPts val="500"/>
              </a:spcBef>
              <a:spcAft>
                <a:spcPct val="0"/>
              </a:spcAft>
              <a:buClr>
                <a:srgbClr val="984807"/>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rtl="0" eaLnBrk="0" fontAlgn="base" hangingPunct="0">
              <a:lnSpc>
                <a:spcPct val="100000"/>
              </a:lnSpc>
              <a:spcBef>
                <a:spcPts val="500"/>
              </a:spcBef>
              <a:spcAft>
                <a:spcPct val="0"/>
              </a:spcAft>
              <a:buClr>
                <a:srgbClr val="215968"/>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100000"/>
              </a:lnSpc>
              <a:spcBef>
                <a:spcPts val="500"/>
              </a:spcBef>
              <a:spcAft>
                <a:spcPct val="0"/>
              </a:spcAft>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100000"/>
              </a:lnSpc>
              <a:spcBef>
                <a:spcPts val="500"/>
              </a:spcBef>
              <a:spcAft>
                <a:spcPct val="0"/>
              </a:spcAft>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361" indent="0" eaLnBrk="1" hangingPunct="1">
              <a:buNone/>
            </a:pPr>
            <a:r>
              <a:rPr lang="en-US" altLang="en-US" sz="3600" dirty="0"/>
              <a:t>Comments…</a:t>
            </a:r>
          </a:p>
        </p:txBody>
      </p:sp>
      <p:sp>
        <p:nvSpPr>
          <p:cNvPr id="4" name="Footer Placeholder 3"/>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1E3E6C80-E419-4C76-B018-892196E8135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35726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7</a:t>
            </a:fld>
            <a:endParaRPr lang="en-US" altLang="en-US" dirty="0"/>
          </a:p>
        </p:txBody>
      </p:sp>
      <p:sp>
        <p:nvSpPr>
          <p:cNvPr id="15363" name="Content Placeholder 2"/>
          <p:cNvSpPr>
            <a:spLocks noGrp="1"/>
          </p:cNvSpPr>
          <p:nvPr>
            <p:ph sz="quarter" idx="12"/>
          </p:nvPr>
        </p:nvSpPr>
        <p:spPr/>
        <p:txBody>
          <a:bodyPr/>
          <a:lstStyle/>
          <a:p>
            <a:r>
              <a:rPr lang="en-US" altLang="en-US" dirty="0"/>
              <a:t>While methodology may differ site-to-site, these rules apply to all:</a:t>
            </a:r>
          </a:p>
          <a:p>
            <a:pPr lvl="1"/>
            <a:r>
              <a:rPr lang="en-US" altLang="en-US" b="1" dirty="0">
                <a:solidFill>
                  <a:srgbClr val="0033CC"/>
                </a:solidFill>
              </a:rPr>
              <a:t>ALL</a:t>
            </a:r>
            <a:r>
              <a:rPr lang="en-US" altLang="en-US" dirty="0"/>
              <a:t> returns must receive a quality review by second, </a:t>
            </a:r>
            <a:r>
              <a:rPr lang="en-US" altLang="en-US" b="1" dirty="0"/>
              <a:t>independent</a:t>
            </a:r>
            <a:r>
              <a:rPr lang="en-US" altLang="en-US" dirty="0"/>
              <a:t> certified Counselor</a:t>
            </a:r>
          </a:p>
          <a:p>
            <a:pPr lvl="1"/>
            <a:r>
              <a:rPr lang="en-US" altLang="en-US" dirty="0"/>
              <a:t>Quality review must be completed with taxpayer(s) present</a:t>
            </a:r>
          </a:p>
          <a:p>
            <a:pPr lvl="1"/>
            <a:r>
              <a:rPr lang="en-US" altLang="en-US" dirty="0"/>
              <a:t>Quality review takes place </a:t>
            </a:r>
            <a:r>
              <a:rPr lang="en-US" altLang="en-US" b="1" dirty="0">
                <a:solidFill>
                  <a:srgbClr val="000000"/>
                </a:solidFill>
              </a:rPr>
              <a:t>after</a:t>
            </a:r>
            <a:r>
              <a:rPr lang="en-US" altLang="en-US" dirty="0"/>
              <a:t> return is prepared, </a:t>
            </a:r>
            <a:r>
              <a:rPr lang="en-US" altLang="en-US" b="1" dirty="0"/>
              <a:t>before</a:t>
            </a:r>
            <a:r>
              <a:rPr lang="en-US" altLang="en-US" dirty="0"/>
              <a:t> return is printed, and </a:t>
            </a:r>
            <a:r>
              <a:rPr lang="en-US" altLang="en-US" b="1" dirty="0">
                <a:solidFill>
                  <a:srgbClr val="000000"/>
                </a:solidFill>
              </a:rPr>
              <a:t>before</a:t>
            </a:r>
            <a:r>
              <a:rPr lang="en-US" altLang="en-US" dirty="0"/>
              <a:t> taxpayer signs return</a:t>
            </a:r>
          </a:p>
        </p:txBody>
      </p:sp>
      <p:sp>
        <p:nvSpPr>
          <p:cNvPr id="5122" name="Title 1"/>
          <p:cNvSpPr>
            <a:spLocks noGrp="1"/>
          </p:cNvSpPr>
          <p:nvPr>
            <p:ph type="title"/>
          </p:nvPr>
        </p:nvSpPr>
        <p:spPr/>
        <p:txBody>
          <a:bodyPr/>
          <a:lstStyle/>
          <a:p>
            <a:r>
              <a:rPr lang="en-US" altLang="en-US" dirty="0"/>
              <a:t>Requirements	</a:t>
            </a:r>
          </a:p>
        </p:txBody>
      </p:sp>
      <p:sp>
        <p:nvSpPr>
          <p:cNvPr id="4" name="Footer Placeholder 3"/>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4E864234-5EC6-4DC1-AD3B-DC98A67FB97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51386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8</a:t>
            </a:fld>
            <a:endParaRPr lang="en-US" altLang="en-US" dirty="0"/>
          </a:p>
        </p:txBody>
      </p:sp>
      <p:sp>
        <p:nvSpPr>
          <p:cNvPr id="17411" name="Content Placeholder 2"/>
          <p:cNvSpPr>
            <a:spLocks noGrp="1"/>
          </p:cNvSpPr>
          <p:nvPr>
            <p:ph sz="quarter" idx="12"/>
          </p:nvPr>
        </p:nvSpPr>
        <p:spPr/>
        <p:txBody>
          <a:bodyPr>
            <a:normAutofit/>
          </a:bodyPr>
          <a:lstStyle/>
          <a:p>
            <a:r>
              <a:rPr lang="en-US" altLang="en-US" dirty="0"/>
              <a:t>Designated reviewer – Best Practice</a:t>
            </a:r>
          </a:p>
          <a:p>
            <a:pPr lvl="1"/>
            <a:r>
              <a:rPr lang="en-US" altLang="en-US" dirty="0"/>
              <a:t>More experienced Counselor</a:t>
            </a:r>
          </a:p>
          <a:p>
            <a:pPr lvl="1"/>
            <a:r>
              <a:rPr lang="en-US" altLang="en-US" dirty="0"/>
              <a:t>Able to resolve more complicated tax issues </a:t>
            </a:r>
          </a:p>
          <a:p>
            <a:r>
              <a:rPr lang="en-US" altLang="en-US" dirty="0"/>
              <a:t>Peer review – Any second, independent Counselor review</a:t>
            </a:r>
          </a:p>
          <a:p>
            <a:r>
              <a:rPr lang="en-US" altLang="en-US" dirty="0"/>
              <a:t>Self-review – </a:t>
            </a:r>
            <a:r>
              <a:rPr lang="en-US" altLang="en-US" b="1" dirty="0">
                <a:solidFill>
                  <a:srgbClr val="000000"/>
                </a:solidFill>
              </a:rPr>
              <a:t>never acceptable</a:t>
            </a:r>
          </a:p>
          <a:p>
            <a:endParaRPr lang="en-US" altLang="en-US" dirty="0"/>
          </a:p>
        </p:txBody>
      </p:sp>
      <p:sp>
        <p:nvSpPr>
          <p:cNvPr id="6146" name="Title 1"/>
          <p:cNvSpPr>
            <a:spLocks noGrp="1"/>
          </p:cNvSpPr>
          <p:nvPr>
            <p:ph type="title"/>
          </p:nvPr>
        </p:nvSpPr>
        <p:spPr/>
        <p:txBody>
          <a:bodyPr/>
          <a:lstStyle/>
          <a:p>
            <a:r>
              <a:rPr lang="en-US" altLang="en-US" dirty="0"/>
              <a:t>Quality Review Methods</a:t>
            </a:r>
          </a:p>
        </p:txBody>
      </p:sp>
      <p:sp>
        <p:nvSpPr>
          <p:cNvPr id="4" name="Footer Placeholder 3"/>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FE58B806-B6B3-4745-809B-4621A5C2C4F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20906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1DA692B1-EC55-4023-9554-854A401B5E78}" type="slidenum">
              <a:rPr lang="en-US" altLang="en-US" smtClean="0"/>
              <a:pPr/>
              <a:t>9</a:t>
            </a:fld>
            <a:endParaRPr lang="en-US" altLang="en-US" dirty="0"/>
          </a:p>
        </p:txBody>
      </p:sp>
      <p:sp>
        <p:nvSpPr>
          <p:cNvPr id="4" name="Content Placeholder 3"/>
          <p:cNvSpPr>
            <a:spLocks noGrp="1"/>
          </p:cNvSpPr>
          <p:nvPr>
            <p:ph sz="quarter" idx="12"/>
          </p:nvPr>
        </p:nvSpPr>
        <p:spPr/>
        <p:txBody>
          <a:bodyPr>
            <a:normAutofit/>
          </a:bodyPr>
          <a:lstStyle/>
          <a:p>
            <a:r>
              <a:rPr lang="en-US" altLang="en-US" dirty="0"/>
              <a:t>Prevent IRS notices/contacts</a:t>
            </a:r>
          </a:p>
          <a:p>
            <a:r>
              <a:rPr lang="en-US" altLang="en-US" dirty="0"/>
              <a:t>Calculation of correct tax, avoiding paying money back with interest and penalty</a:t>
            </a:r>
          </a:p>
          <a:p>
            <a:r>
              <a:rPr lang="en-US" altLang="en-US" dirty="0"/>
              <a:t>Receives all credits and deductions they are entitled to</a:t>
            </a:r>
          </a:p>
          <a:p>
            <a:r>
              <a:rPr lang="en-US" altLang="en-US" dirty="0"/>
              <a:t>Increase confidence in Tax-Aide service</a:t>
            </a:r>
          </a:p>
          <a:p>
            <a:endParaRPr lang="en-US" dirty="0"/>
          </a:p>
        </p:txBody>
      </p:sp>
      <p:sp>
        <p:nvSpPr>
          <p:cNvPr id="5" name="Title 4"/>
          <p:cNvSpPr>
            <a:spLocks noGrp="1"/>
          </p:cNvSpPr>
          <p:nvPr>
            <p:ph type="title"/>
          </p:nvPr>
        </p:nvSpPr>
        <p:spPr/>
        <p:txBody>
          <a:bodyPr/>
          <a:lstStyle/>
          <a:p>
            <a:r>
              <a:rPr lang="en-US" dirty="0"/>
              <a:t>Benefits for the Taxpayer</a:t>
            </a:r>
          </a:p>
        </p:txBody>
      </p:sp>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2" name="Date Placeholder 1">
            <a:extLst>
              <a:ext uri="{FF2B5EF4-FFF2-40B4-BE49-F238E27FC236}">
                <a16:creationId xmlns:a16="http://schemas.microsoft.com/office/drawing/2014/main" id="{138B45AE-73C3-4D74-9B63-74BCF8FA6E7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13857197"/>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0.pptx" id="{CC562863-BD57-406F-98B2-9724686E7091}" vid="{C13A453C-3A0E-4BA4-B766-C0BD3EBB3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NTTC</Template>
  <TotalTime>11</TotalTime>
  <Words>4011</Words>
  <Application>Microsoft Office PowerPoint</Application>
  <PresentationFormat>On-screen Show (4:3)</PresentationFormat>
  <Paragraphs>605</Paragraphs>
  <Slides>63</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Wingdings</vt:lpstr>
      <vt:lpstr>Default Theme</vt:lpstr>
      <vt:lpstr>Quality Review of Tax Return </vt:lpstr>
      <vt:lpstr>Lesson Topics</vt:lpstr>
      <vt:lpstr>Learning Objectives</vt:lpstr>
      <vt:lpstr>Principles of Quality Review</vt:lpstr>
      <vt:lpstr>QR = Accuracy – It’s a Fact</vt:lpstr>
      <vt:lpstr>Quality Review</vt:lpstr>
      <vt:lpstr>Requirements </vt:lpstr>
      <vt:lpstr>Quality Review Methods</vt:lpstr>
      <vt:lpstr>Benefits for the Taxpayer</vt:lpstr>
      <vt:lpstr>Consequences of a Poor Quality Review</vt:lpstr>
      <vt:lpstr>Benefits for the Counselor</vt:lpstr>
      <vt:lpstr>Benefits for the Site</vt:lpstr>
      <vt:lpstr>Quality Review Resources</vt:lpstr>
      <vt:lpstr>Quality Review Process</vt:lpstr>
      <vt:lpstr>Keys to an Accurate Quality Review</vt:lpstr>
      <vt:lpstr>Involve Taxpayer </vt:lpstr>
      <vt:lpstr>Review Intake Booklet</vt:lpstr>
      <vt:lpstr>Review Intake Booklet</vt:lpstr>
      <vt:lpstr>Review Intake Booklet</vt:lpstr>
      <vt:lpstr>Review Intake Booklet</vt:lpstr>
      <vt:lpstr>Review Intake Booklet</vt:lpstr>
      <vt:lpstr>Notes</vt:lpstr>
      <vt:lpstr>Bottom Line</vt:lpstr>
      <vt:lpstr>Conducting a Quality Review</vt:lpstr>
      <vt:lpstr>Conducting a Quality Review</vt:lpstr>
      <vt:lpstr>Conducting a Quality Review</vt:lpstr>
      <vt:lpstr>Return to be reviewed – Janice Clark</vt:lpstr>
      <vt:lpstr>Quality Review Return PDF</vt:lpstr>
      <vt:lpstr>Personal Information Summary</vt:lpstr>
      <vt:lpstr>Review Intake Booklet</vt:lpstr>
      <vt:lpstr>Listing of Forms </vt:lpstr>
      <vt:lpstr>Verify Unemployment</vt:lpstr>
      <vt:lpstr>Verify W-2 information</vt:lpstr>
      <vt:lpstr>Verify W-2 information</vt:lpstr>
      <vt:lpstr>Review Form 1040</vt:lpstr>
      <vt:lpstr>Page 1 of Form 1040</vt:lpstr>
      <vt:lpstr>Compare 2017 and 2018</vt:lpstr>
      <vt:lpstr>Compare 2017 and 2018</vt:lpstr>
      <vt:lpstr>Compare 2017 and 2018</vt:lpstr>
      <vt:lpstr>2017 Tax Return</vt:lpstr>
      <vt:lpstr>Review Schedules (Number will vary by year) </vt:lpstr>
      <vt:lpstr>Review Schedules </vt:lpstr>
      <vt:lpstr>Review Schedules </vt:lpstr>
      <vt:lpstr>Review Schedule A </vt:lpstr>
      <vt:lpstr>PowerPoint Presentation</vt:lpstr>
      <vt:lpstr>Review Schedule EITC</vt:lpstr>
      <vt:lpstr>Review Form 8880</vt:lpstr>
      <vt:lpstr>Summary</vt:lpstr>
      <vt:lpstr>QR Saves the Day</vt:lpstr>
      <vt:lpstr>QR Saves the Day</vt:lpstr>
      <vt:lpstr>Case 1 – Just because there is a form………..</vt:lpstr>
      <vt:lpstr>Case 2 – Accepting things at face value………..</vt:lpstr>
      <vt:lpstr>Case 3 – Taxpayers don’t know all the rules</vt:lpstr>
      <vt:lpstr>Case 4 – Why the QR does an interview</vt:lpstr>
      <vt:lpstr>Case 4 – The rest of the story</vt:lpstr>
      <vt:lpstr>Case 5 – It’s not always that simple</vt:lpstr>
      <vt:lpstr>Case 5 – The rest of the story</vt:lpstr>
      <vt:lpstr>Case 5 – The rest of the story (part 2)</vt:lpstr>
      <vt:lpstr>Case 5 – The Updated Intake Booklet</vt:lpstr>
      <vt:lpstr>Case 6 – Leave no question unanswered</vt:lpstr>
      <vt:lpstr>Case 6 – The rest of the story</vt:lpstr>
      <vt:lpstr>Case 7 – Taxpayer did not read fine print</vt:lpstr>
      <vt:lpstr>Quality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Al TP4F</dc:creator>
  <cp:lastModifiedBy>Al TP4F</cp:lastModifiedBy>
  <cp:revision>4</cp:revision>
  <dcterms:created xsi:type="dcterms:W3CDTF">2019-11-27T20:06:40Z</dcterms:created>
  <dcterms:modified xsi:type="dcterms:W3CDTF">2019-11-27T21:17:20Z</dcterms:modified>
</cp:coreProperties>
</file>